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328" r:id="rId6"/>
    <p:sldId id="260" r:id="rId7"/>
    <p:sldId id="261" r:id="rId8"/>
    <p:sldId id="262" r:id="rId9"/>
    <p:sldId id="292" r:id="rId10"/>
    <p:sldId id="293" r:id="rId11"/>
    <p:sldId id="294" r:id="rId12"/>
    <p:sldId id="295" r:id="rId13"/>
    <p:sldId id="296" r:id="rId14"/>
    <p:sldId id="297" r:id="rId15"/>
    <p:sldId id="320" r:id="rId16"/>
    <p:sldId id="298" r:id="rId17"/>
    <p:sldId id="299" r:id="rId18"/>
    <p:sldId id="300" r:id="rId19"/>
    <p:sldId id="301" r:id="rId20"/>
    <p:sldId id="302" r:id="rId21"/>
    <p:sldId id="303" r:id="rId22"/>
    <p:sldId id="304" r:id="rId23"/>
    <p:sldId id="280" r:id="rId24"/>
    <p:sldId id="281" r:id="rId25"/>
    <p:sldId id="322" r:id="rId26"/>
    <p:sldId id="323" r:id="rId27"/>
    <p:sldId id="305" r:id="rId28"/>
    <p:sldId id="306" r:id="rId29"/>
    <p:sldId id="307" r:id="rId30"/>
    <p:sldId id="308" r:id="rId31"/>
    <p:sldId id="309" r:id="rId32"/>
    <p:sldId id="263" r:id="rId33"/>
    <p:sldId id="264" r:id="rId34"/>
    <p:sldId id="265" r:id="rId35"/>
    <p:sldId id="266" r:id="rId36"/>
    <p:sldId id="314" r:id="rId37"/>
    <p:sldId id="315" r:id="rId38"/>
    <p:sldId id="316" r:id="rId39"/>
    <p:sldId id="317" r:id="rId40"/>
    <p:sldId id="318" r:id="rId41"/>
    <p:sldId id="319" r:id="rId42"/>
    <p:sldId id="324" r:id="rId43"/>
    <p:sldId id="325" r:id="rId44"/>
    <p:sldId id="326" r:id="rId45"/>
    <p:sldId id="327" r:id="rId46"/>
    <p:sldId id="267" r:id="rId47"/>
    <p:sldId id="268" r:id="rId48"/>
    <p:sldId id="269" r:id="rId49"/>
    <p:sldId id="271" r:id="rId50"/>
    <p:sldId id="282" r:id="rId51"/>
    <p:sldId id="283" r:id="rId52"/>
    <p:sldId id="284" r:id="rId53"/>
    <p:sldId id="285" r:id="rId54"/>
    <p:sldId id="286" r:id="rId55"/>
    <p:sldId id="287" r:id="rId56"/>
    <p:sldId id="288" r:id="rId57"/>
    <p:sldId id="289" r:id="rId58"/>
    <p:sldId id="290" r:id="rId59"/>
    <p:sldId id="291" r:id="rId60"/>
    <p:sldId id="321" r:id="rId61"/>
    <p:sldId id="310" r:id="rId62"/>
    <p:sldId id="311" r:id="rId63"/>
    <p:sldId id="312" r:id="rId64"/>
    <p:sldId id="313" r:id="rId65"/>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0705" autoAdjust="0"/>
  </p:normalViewPr>
  <p:slideViewPr>
    <p:cSldViewPr snapToGrid="0">
      <p:cViewPr varScale="1">
        <p:scale>
          <a:sx n="58" d="100"/>
          <a:sy n="58" d="100"/>
        </p:scale>
        <p:origin x="1218"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p:cNvSpPr>
            <a:spLocks noGrp="1"/>
          </p:cNvSpPr>
          <p:nvPr>
            <p:ph type="dt" sz="half" idx="10"/>
          </p:nvPr>
        </p:nvSpPr>
        <p:spPr/>
        <p:txBody>
          <a:bodyPr/>
          <a:lstStyle/>
          <a:p>
            <a:fld id="{01D9DB93-6382-4124-86E2-E49352EDE0E7}" type="datetimeFigureOut">
              <a:rPr lang="es-MX" smtClean="0"/>
              <a:pPr/>
              <a:t>29/01/2020</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057CA952-5DAB-40EC-ABEA-569AC1C47DB1}" type="slidenum">
              <a:rPr lang="es-MX" smtClean="0"/>
              <a:pPr/>
              <a:t>‹Nº›</a:t>
            </a:fld>
            <a:endParaRPr lang="es-MX"/>
          </a:p>
        </p:txBody>
      </p:sp>
    </p:spTree>
    <p:extLst>
      <p:ext uri="{BB962C8B-B14F-4D97-AF65-F5344CB8AC3E}">
        <p14:creationId xmlns:p14="http://schemas.microsoft.com/office/powerpoint/2010/main" val="561506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01D9DB93-6382-4124-86E2-E49352EDE0E7}" type="datetimeFigureOut">
              <a:rPr lang="es-MX" smtClean="0"/>
              <a:pPr/>
              <a:t>29/01/2020</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057CA952-5DAB-40EC-ABEA-569AC1C47DB1}" type="slidenum">
              <a:rPr lang="es-MX" smtClean="0"/>
              <a:pPr/>
              <a:t>‹Nº›</a:t>
            </a:fld>
            <a:endParaRPr lang="es-MX"/>
          </a:p>
        </p:txBody>
      </p:sp>
    </p:spTree>
    <p:extLst>
      <p:ext uri="{BB962C8B-B14F-4D97-AF65-F5344CB8AC3E}">
        <p14:creationId xmlns:p14="http://schemas.microsoft.com/office/powerpoint/2010/main" val="112943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01D9DB93-6382-4124-86E2-E49352EDE0E7}" type="datetimeFigureOut">
              <a:rPr lang="es-MX" smtClean="0"/>
              <a:pPr/>
              <a:t>29/01/2020</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057CA952-5DAB-40EC-ABEA-569AC1C47DB1}" type="slidenum">
              <a:rPr lang="es-MX" smtClean="0"/>
              <a:pPr/>
              <a:t>‹Nº›</a:t>
            </a:fld>
            <a:endParaRPr lang="es-MX"/>
          </a:p>
        </p:txBody>
      </p:sp>
    </p:spTree>
    <p:extLst>
      <p:ext uri="{BB962C8B-B14F-4D97-AF65-F5344CB8AC3E}">
        <p14:creationId xmlns:p14="http://schemas.microsoft.com/office/powerpoint/2010/main" val="3438052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01D9DB93-6382-4124-86E2-E49352EDE0E7}" type="datetimeFigureOut">
              <a:rPr lang="es-MX" smtClean="0"/>
              <a:pPr/>
              <a:t>29/01/2020</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057CA952-5DAB-40EC-ABEA-569AC1C47DB1}" type="slidenum">
              <a:rPr lang="es-MX" smtClean="0"/>
              <a:pPr/>
              <a:t>‹Nº›</a:t>
            </a:fld>
            <a:endParaRPr lang="es-MX"/>
          </a:p>
        </p:txBody>
      </p:sp>
    </p:spTree>
    <p:extLst>
      <p:ext uri="{BB962C8B-B14F-4D97-AF65-F5344CB8AC3E}">
        <p14:creationId xmlns:p14="http://schemas.microsoft.com/office/powerpoint/2010/main" val="584134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01D9DB93-6382-4124-86E2-E49352EDE0E7}" type="datetimeFigureOut">
              <a:rPr lang="es-MX" smtClean="0"/>
              <a:pPr/>
              <a:t>29/01/2020</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057CA952-5DAB-40EC-ABEA-569AC1C47DB1}" type="slidenum">
              <a:rPr lang="es-MX" smtClean="0"/>
              <a:pPr/>
              <a:t>‹Nº›</a:t>
            </a:fld>
            <a:endParaRPr lang="es-MX"/>
          </a:p>
        </p:txBody>
      </p:sp>
    </p:spTree>
    <p:extLst>
      <p:ext uri="{BB962C8B-B14F-4D97-AF65-F5344CB8AC3E}">
        <p14:creationId xmlns:p14="http://schemas.microsoft.com/office/powerpoint/2010/main" val="2361101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p:cNvSpPr>
            <a:spLocks noGrp="1"/>
          </p:cNvSpPr>
          <p:nvPr>
            <p:ph type="dt" sz="half" idx="10"/>
          </p:nvPr>
        </p:nvSpPr>
        <p:spPr/>
        <p:txBody>
          <a:bodyPr/>
          <a:lstStyle/>
          <a:p>
            <a:fld id="{01D9DB93-6382-4124-86E2-E49352EDE0E7}" type="datetimeFigureOut">
              <a:rPr lang="es-MX" smtClean="0"/>
              <a:pPr/>
              <a:t>29/01/2020</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057CA952-5DAB-40EC-ABEA-569AC1C47DB1}" type="slidenum">
              <a:rPr lang="es-MX" smtClean="0"/>
              <a:pPr/>
              <a:t>‹Nº›</a:t>
            </a:fld>
            <a:endParaRPr lang="es-MX"/>
          </a:p>
        </p:txBody>
      </p:sp>
    </p:spTree>
    <p:extLst>
      <p:ext uri="{BB962C8B-B14F-4D97-AF65-F5344CB8AC3E}">
        <p14:creationId xmlns:p14="http://schemas.microsoft.com/office/powerpoint/2010/main" val="3870571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p:cNvSpPr>
            <a:spLocks noGrp="1"/>
          </p:cNvSpPr>
          <p:nvPr>
            <p:ph type="dt" sz="half" idx="10"/>
          </p:nvPr>
        </p:nvSpPr>
        <p:spPr/>
        <p:txBody>
          <a:bodyPr/>
          <a:lstStyle/>
          <a:p>
            <a:fld id="{01D9DB93-6382-4124-86E2-E49352EDE0E7}" type="datetimeFigureOut">
              <a:rPr lang="es-MX" smtClean="0"/>
              <a:pPr/>
              <a:t>29/01/2020</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057CA952-5DAB-40EC-ABEA-569AC1C47DB1}" type="slidenum">
              <a:rPr lang="es-MX" smtClean="0"/>
              <a:pPr/>
              <a:t>‹Nº›</a:t>
            </a:fld>
            <a:endParaRPr lang="es-MX"/>
          </a:p>
        </p:txBody>
      </p:sp>
    </p:spTree>
    <p:extLst>
      <p:ext uri="{BB962C8B-B14F-4D97-AF65-F5344CB8AC3E}">
        <p14:creationId xmlns:p14="http://schemas.microsoft.com/office/powerpoint/2010/main" val="1302516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p:txBody>
          <a:bodyPr/>
          <a:lstStyle/>
          <a:p>
            <a:fld id="{01D9DB93-6382-4124-86E2-E49352EDE0E7}" type="datetimeFigureOut">
              <a:rPr lang="es-MX" smtClean="0"/>
              <a:pPr/>
              <a:t>29/01/2020</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057CA952-5DAB-40EC-ABEA-569AC1C47DB1}" type="slidenum">
              <a:rPr lang="es-MX" smtClean="0"/>
              <a:pPr/>
              <a:t>‹Nº›</a:t>
            </a:fld>
            <a:endParaRPr lang="es-MX"/>
          </a:p>
        </p:txBody>
      </p:sp>
    </p:spTree>
    <p:extLst>
      <p:ext uri="{BB962C8B-B14F-4D97-AF65-F5344CB8AC3E}">
        <p14:creationId xmlns:p14="http://schemas.microsoft.com/office/powerpoint/2010/main" val="251109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1D9DB93-6382-4124-86E2-E49352EDE0E7}" type="datetimeFigureOut">
              <a:rPr lang="es-MX" smtClean="0"/>
              <a:pPr/>
              <a:t>29/01/2020</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057CA952-5DAB-40EC-ABEA-569AC1C47DB1}" type="slidenum">
              <a:rPr lang="es-MX" smtClean="0"/>
              <a:pPr/>
              <a:t>‹Nº›</a:t>
            </a:fld>
            <a:endParaRPr lang="es-MX"/>
          </a:p>
        </p:txBody>
      </p:sp>
    </p:spTree>
    <p:extLst>
      <p:ext uri="{BB962C8B-B14F-4D97-AF65-F5344CB8AC3E}">
        <p14:creationId xmlns:p14="http://schemas.microsoft.com/office/powerpoint/2010/main" val="1966975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01D9DB93-6382-4124-86E2-E49352EDE0E7}" type="datetimeFigureOut">
              <a:rPr lang="es-MX" smtClean="0"/>
              <a:pPr/>
              <a:t>29/01/2020</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057CA952-5DAB-40EC-ABEA-569AC1C47DB1}" type="slidenum">
              <a:rPr lang="es-MX" smtClean="0"/>
              <a:pPr/>
              <a:t>‹Nº›</a:t>
            </a:fld>
            <a:endParaRPr lang="es-MX"/>
          </a:p>
        </p:txBody>
      </p:sp>
    </p:spTree>
    <p:extLst>
      <p:ext uri="{BB962C8B-B14F-4D97-AF65-F5344CB8AC3E}">
        <p14:creationId xmlns:p14="http://schemas.microsoft.com/office/powerpoint/2010/main" val="2833235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01D9DB93-6382-4124-86E2-E49352EDE0E7}" type="datetimeFigureOut">
              <a:rPr lang="es-MX" smtClean="0"/>
              <a:pPr/>
              <a:t>29/01/2020</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057CA952-5DAB-40EC-ABEA-569AC1C47DB1}" type="slidenum">
              <a:rPr lang="es-MX" smtClean="0"/>
              <a:pPr/>
              <a:t>‹Nº›</a:t>
            </a:fld>
            <a:endParaRPr lang="es-MX"/>
          </a:p>
        </p:txBody>
      </p:sp>
    </p:spTree>
    <p:extLst>
      <p:ext uri="{BB962C8B-B14F-4D97-AF65-F5344CB8AC3E}">
        <p14:creationId xmlns:p14="http://schemas.microsoft.com/office/powerpoint/2010/main" val="653590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D9DB93-6382-4124-86E2-E49352EDE0E7}" type="datetimeFigureOut">
              <a:rPr lang="es-MX" smtClean="0"/>
              <a:pPr/>
              <a:t>29/01/2020</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7CA952-5DAB-40EC-ABEA-569AC1C47DB1}" type="slidenum">
              <a:rPr lang="es-MX" smtClean="0"/>
              <a:pPr/>
              <a:t>‹Nº›</a:t>
            </a:fld>
            <a:endParaRPr lang="es-MX"/>
          </a:p>
        </p:txBody>
      </p:sp>
    </p:spTree>
    <p:extLst>
      <p:ext uri="{BB962C8B-B14F-4D97-AF65-F5344CB8AC3E}">
        <p14:creationId xmlns:p14="http://schemas.microsoft.com/office/powerpoint/2010/main" val="33111408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png"/><Relationship Id="rId5" Type="http://schemas.openxmlformats.org/officeDocument/2006/relationships/oleObject" Target="../embeddings/oleObject2.bin"/><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1.png"/><Relationship Id="rId1" Type="http://schemas.openxmlformats.org/officeDocument/2006/relationships/slideLayout" Target="../slideLayouts/slideLayout2.xml"/><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5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MX" dirty="0"/>
              <a:t>Laboratorio de Operaciones Unitarias</a:t>
            </a:r>
          </a:p>
        </p:txBody>
      </p:sp>
      <p:sp>
        <p:nvSpPr>
          <p:cNvPr id="3" name="Subtítulo 2"/>
          <p:cNvSpPr>
            <a:spLocks noGrp="1"/>
          </p:cNvSpPr>
          <p:nvPr>
            <p:ph type="subTitle" idx="1"/>
          </p:nvPr>
        </p:nvSpPr>
        <p:spPr/>
        <p:txBody>
          <a:bodyPr/>
          <a:lstStyle/>
          <a:p>
            <a:r>
              <a:rPr lang="es-MX" dirty="0"/>
              <a:t>Dr. Jorge Ibarra Rodríguez</a:t>
            </a:r>
          </a:p>
          <a:p>
            <a:r>
              <a:rPr lang="es-MX" dirty="0"/>
              <a:t>Facultad de Ciencias Químicas</a:t>
            </a:r>
          </a:p>
          <a:p>
            <a:r>
              <a:rPr lang="es-MX" dirty="0"/>
              <a:t>UANL</a:t>
            </a:r>
          </a:p>
        </p:txBody>
      </p:sp>
    </p:spTree>
    <p:extLst>
      <p:ext uri="{BB962C8B-B14F-4D97-AF65-F5344CB8AC3E}">
        <p14:creationId xmlns:p14="http://schemas.microsoft.com/office/powerpoint/2010/main" val="27420797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516835"/>
            <a:ext cx="10515600" cy="5660128"/>
          </a:xfrm>
        </p:spPr>
        <p:txBody>
          <a:bodyPr>
            <a:normAutofit/>
          </a:bodyPr>
          <a:lstStyle/>
          <a:p>
            <a:pPr marL="0" indent="0">
              <a:buNone/>
            </a:pPr>
            <a:r>
              <a:rPr lang="es-MX" sz="2400" dirty="0"/>
              <a:t>La medición de temperatura puede basarse en fenómenos físicos o eléctricos.</a:t>
            </a:r>
          </a:p>
          <a:p>
            <a:pPr marL="0" indent="0">
              <a:buNone/>
            </a:pPr>
            <a:r>
              <a:rPr lang="es-MX" sz="2400" dirty="0"/>
              <a:t>Medidores basados en fenómenos físico-mecánicos:</a:t>
            </a:r>
          </a:p>
          <a:p>
            <a:r>
              <a:rPr lang="es-MX" sz="2400" dirty="0"/>
              <a:t>Termómetros bimetálicos</a:t>
            </a:r>
          </a:p>
          <a:p>
            <a:r>
              <a:rPr lang="es-MX" sz="2400" dirty="0"/>
              <a:t>Termómetros de líquidos en tubos capilares</a:t>
            </a:r>
          </a:p>
          <a:p>
            <a:r>
              <a:rPr lang="es-MX" sz="2400" dirty="0"/>
              <a:t>Termómetros de dilatación</a:t>
            </a:r>
          </a:p>
          <a:p>
            <a:endParaRPr lang="es-MX" sz="2400" dirty="0"/>
          </a:p>
          <a:p>
            <a:pPr marL="0" indent="0">
              <a:buNone/>
            </a:pPr>
            <a:r>
              <a:rPr lang="es-MX" sz="2400" dirty="0"/>
              <a:t>Medidores termoeléctricos</a:t>
            </a:r>
          </a:p>
          <a:p>
            <a:r>
              <a:rPr lang="es-MX" sz="2400" dirty="0"/>
              <a:t>Termopares</a:t>
            </a:r>
          </a:p>
          <a:p>
            <a:r>
              <a:rPr lang="es-MX" sz="2400" dirty="0"/>
              <a:t>Termómetros de resistencia</a:t>
            </a:r>
          </a:p>
          <a:p>
            <a:r>
              <a:rPr lang="es-MX" sz="2400" dirty="0"/>
              <a:t>Pirómetros</a:t>
            </a:r>
          </a:p>
          <a:p>
            <a:endParaRPr lang="es-MX" sz="2400" dirty="0"/>
          </a:p>
        </p:txBody>
      </p:sp>
    </p:spTree>
    <p:extLst>
      <p:ext uri="{BB962C8B-B14F-4D97-AF65-F5344CB8AC3E}">
        <p14:creationId xmlns:p14="http://schemas.microsoft.com/office/powerpoint/2010/main" val="2061745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556591"/>
            <a:ext cx="10515600" cy="5620372"/>
          </a:xfrm>
        </p:spPr>
        <p:txBody>
          <a:bodyPr>
            <a:normAutofit/>
          </a:bodyPr>
          <a:lstStyle/>
          <a:p>
            <a:pPr marL="0" indent="0">
              <a:buNone/>
            </a:pPr>
            <a:r>
              <a:rPr lang="es-MX" sz="2400" dirty="0" err="1"/>
              <a:t>Seebek</a:t>
            </a:r>
            <a:r>
              <a:rPr lang="es-MX" sz="2400" dirty="0"/>
              <a:t> descubrió en 1821 que cuando se unían dos metales diferentes con diferentes temperaturas, fluía corriente entre los extremos. Este fenómeno se debe tanto al efecto </a:t>
            </a:r>
            <a:r>
              <a:rPr lang="es-MX" sz="2400" dirty="0" err="1"/>
              <a:t>Peltier</a:t>
            </a:r>
            <a:r>
              <a:rPr lang="es-MX" sz="2400" dirty="0"/>
              <a:t> como al efecto Thomson.</a:t>
            </a:r>
          </a:p>
          <a:p>
            <a:pPr marL="0" indent="0">
              <a:buNone/>
            </a:pPr>
            <a:r>
              <a:rPr lang="es-MX" sz="2400" dirty="0"/>
              <a:t>Los termopares aprovechan estos efectos, por lo que están formados por dos alambres de diferentes aleaciones. Dependiendo de la naturaleza de estas aleaciones, se aplican en diferentes intervalos de temperatura.</a:t>
            </a:r>
          </a:p>
          <a:p>
            <a:pPr marL="0" indent="0">
              <a:buNone/>
            </a:pPr>
            <a:endParaRPr lang="es-MX" sz="2400" dirty="0"/>
          </a:p>
          <a:p>
            <a:pPr marL="0" indent="0">
              <a:buNone/>
            </a:pPr>
            <a:r>
              <a:rPr lang="es-MX" sz="2400" dirty="0" err="1"/>
              <a:t>Chromel-alumel</a:t>
            </a:r>
            <a:endParaRPr lang="es-MX" sz="2400" dirty="0"/>
          </a:p>
          <a:p>
            <a:pPr marL="0" indent="0">
              <a:buNone/>
            </a:pPr>
            <a:r>
              <a:rPr lang="es-MX" sz="2400" dirty="0"/>
              <a:t>Cobre-</a:t>
            </a:r>
            <a:r>
              <a:rPr lang="es-MX" sz="2400" dirty="0" err="1"/>
              <a:t>Constantan</a:t>
            </a:r>
            <a:endParaRPr lang="es-MX" sz="2400" dirty="0"/>
          </a:p>
          <a:p>
            <a:pPr marL="0" indent="0">
              <a:buNone/>
            </a:pPr>
            <a:r>
              <a:rPr lang="es-MX" sz="2400" dirty="0"/>
              <a:t>Hierro-</a:t>
            </a:r>
            <a:r>
              <a:rPr lang="es-MX" sz="2400" dirty="0" err="1"/>
              <a:t>constantan</a:t>
            </a:r>
            <a:endParaRPr lang="es-MX" sz="2400" dirty="0"/>
          </a:p>
          <a:p>
            <a:pPr marL="0" indent="0">
              <a:buNone/>
            </a:pPr>
            <a:endParaRPr lang="es-MX" sz="2400" dirty="0"/>
          </a:p>
        </p:txBody>
      </p:sp>
      <p:pic>
        <p:nvPicPr>
          <p:cNvPr id="4" name="Imagen 3"/>
          <p:cNvPicPr/>
          <p:nvPr/>
        </p:nvPicPr>
        <p:blipFill rotWithShape="1">
          <a:blip r:embed="rId2" cstate="print">
            <a:extLst>
              <a:ext uri="{28A0092B-C50C-407E-A947-70E740481C1C}">
                <a14:useLocalDpi xmlns:a14="http://schemas.microsoft.com/office/drawing/2010/main" val="0"/>
              </a:ext>
            </a:extLst>
          </a:blip>
          <a:srcRect t="16224" r="12051" b="19469"/>
          <a:stretch/>
        </p:blipFill>
        <p:spPr bwMode="auto">
          <a:xfrm>
            <a:off x="4017010" y="2981559"/>
            <a:ext cx="6946828" cy="255785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01213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344557"/>
            <a:ext cx="10515600" cy="5832406"/>
          </a:xfrm>
        </p:spPr>
        <p:txBody>
          <a:bodyPr>
            <a:normAutofit/>
          </a:bodyPr>
          <a:lstStyle/>
          <a:p>
            <a:pPr marL="0" indent="0">
              <a:buNone/>
            </a:pPr>
            <a:r>
              <a:rPr lang="es-MX" sz="2400" dirty="0"/>
              <a:t>Material</a:t>
            </a:r>
          </a:p>
          <a:p>
            <a:pPr lvl="0"/>
            <a:r>
              <a:rPr lang="es-ES" sz="2400" dirty="0"/>
              <a:t>Termopar tipo K con </a:t>
            </a:r>
            <a:r>
              <a:rPr lang="es-ES" sz="2400" dirty="0" err="1"/>
              <a:t>termopozo</a:t>
            </a:r>
            <a:r>
              <a:rPr lang="es-ES" sz="2400" dirty="0"/>
              <a:t>.</a:t>
            </a:r>
            <a:endParaRPr lang="es-MX" sz="2400" dirty="0"/>
          </a:p>
          <a:p>
            <a:pPr lvl="0"/>
            <a:r>
              <a:rPr lang="es-ES" sz="2400" dirty="0"/>
              <a:t>Termopar tipo E con </a:t>
            </a:r>
            <a:r>
              <a:rPr lang="es-ES" sz="2400" dirty="0" err="1"/>
              <a:t>termopozo</a:t>
            </a:r>
            <a:r>
              <a:rPr lang="es-ES" sz="2400" dirty="0"/>
              <a:t>.</a:t>
            </a:r>
            <a:endParaRPr lang="es-MX" sz="2400" dirty="0"/>
          </a:p>
          <a:p>
            <a:pPr lvl="0"/>
            <a:r>
              <a:rPr lang="es-ES" sz="2400" dirty="0"/>
              <a:t>Dos conexiones caimán-banana.</a:t>
            </a:r>
            <a:endParaRPr lang="es-MX" sz="2400" dirty="0"/>
          </a:p>
          <a:p>
            <a:pPr lvl="0"/>
            <a:r>
              <a:rPr lang="es-ES" sz="2400" dirty="0"/>
              <a:t>Multímetro.</a:t>
            </a:r>
            <a:endParaRPr lang="es-MX" sz="2400" dirty="0"/>
          </a:p>
          <a:p>
            <a:pPr lvl="0"/>
            <a:r>
              <a:rPr lang="es-ES" sz="2400" dirty="0"/>
              <a:t>Baño de temperatura.</a:t>
            </a:r>
            <a:endParaRPr lang="es-MX" sz="2400" dirty="0"/>
          </a:p>
          <a:p>
            <a:r>
              <a:rPr lang="es-ES" sz="2400" dirty="0"/>
              <a:t>Termómetro de mercurio.</a:t>
            </a:r>
          </a:p>
          <a:p>
            <a:r>
              <a:rPr lang="es-MX" sz="2400" dirty="0"/>
              <a:t>Tabla de termopares.</a:t>
            </a:r>
          </a:p>
          <a:p>
            <a:pPr marL="0" indent="0">
              <a:buNone/>
            </a:pPr>
            <a:endParaRPr lang="es-MX" sz="2400" dirty="0"/>
          </a:p>
        </p:txBody>
      </p:sp>
    </p:spTree>
    <p:extLst>
      <p:ext uri="{BB962C8B-B14F-4D97-AF65-F5344CB8AC3E}">
        <p14:creationId xmlns:p14="http://schemas.microsoft.com/office/powerpoint/2010/main" val="2019450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37322" y="291547"/>
            <a:ext cx="11555895" cy="6334540"/>
          </a:xfrm>
        </p:spPr>
        <p:txBody>
          <a:bodyPr>
            <a:normAutofit/>
          </a:bodyPr>
          <a:lstStyle/>
          <a:p>
            <a:pPr marL="0" indent="0">
              <a:buNone/>
            </a:pPr>
            <a:r>
              <a:rPr lang="es-MX" sz="2400" dirty="0"/>
              <a:t>Procedimiento</a:t>
            </a:r>
          </a:p>
          <a:p>
            <a:pPr marL="457200" indent="-457200">
              <a:buFont typeface="+mj-lt"/>
              <a:buAutoNum type="arabicPeriod"/>
            </a:pPr>
            <a:r>
              <a:rPr lang="es-MX" sz="2400" dirty="0"/>
              <a:t>Revisar continuidad de los termopares con la ayuda de un multímetro.</a:t>
            </a:r>
          </a:p>
          <a:p>
            <a:pPr marL="457200" indent="-457200">
              <a:buFont typeface="+mj-lt"/>
              <a:buAutoNum type="arabicPeriod"/>
            </a:pPr>
            <a:r>
              <a:rPr lang="es-MX" sz="2400" dirty="0"/>
              <a:t>Conectar el baño de temperatura a una toma de voltaje y seleccionar la temperatura.</a:t>
            </a:r>
          </a:p>
          <a:p>
            <a:pPr marL="457200" indent="-457200">
              <a:buFont typeface="+mj-lt"/>
              <a:buAutoNum type="arabicPeriod"/>
            </a:pPr>
            <a:r>
              <a:rPr lang="es-MX" sz="2400" dirty="0"/>
              <a:t>Esperar a que el baño alcance la estabilidad térmica.</a:t>
            </a:r>
          </a:p>
          <a:p>
            <a:pPr marL="457200" indent="-457200">
              <a:buFont typeface="+mj-lt"/>
              <a:buAutoNum type="arabicPeriod"/>
            </a:pPr>
            <a:r>
              <a:rPr lang="es-MX" sz="2400" dirty="0"/>
              <a:t>Conectar de nuevo el termopar al multímetro; seleccionar la posición de lectura del multímetro en escala </a:t>
            </a:r>
            <a:r>
              <a:rPr lang="es-MX" sz="2400" dirty="0" err="1"/>
              <a:t>mV</a:t>
            </a:r>
            <a:r>
              <a:rPr lang="es-MX" sz="2400" dirty="0"/>
              <a:t>.</a:t>
            </a:r>
          </a:p>
          <a:p>
            <a:pPr marL="457200" indent="-457200">
              <a:buFont typeface="+mj-lt"/>
              <a:buAutoNum type="arabicPeriod"/>
            </a:pPr>
            <a:r>
              <a:rPr lang="es-MX" sz="2400" dirty="0"/>
              <a:t>Tomar nota de la temperatura de la junta fría del termopar.</a:t>
            </a:r>
          </a:p>
          <a:p>
            <a:pPr marL="457200" indent="-457200">
              <a:buFont typeface="+mj-lt"/>
              <a:buAutoNum type="arabicPeriod"/>
            </a:pPr>
            <a:r>
              <a:rPr lang="es-MX" sz="2400" dirty="0"/>
              <a:t>Introducir la junta caliente del termopar en el baño de temperatura.</a:t>
            </a:r>
          </a:p>
          <a:p>
            <a:pPr marL="457200" indent="-457200">
              <a:buFont typeface="+mj-lt"/>
              <a:buAutoNum type="arabicPeriod"/>
            </a:pPr>
            <a:r>
              <a:rPr lang="es-MX" sz="2400" dirty="0"/>
              <a:t>Tomar nota del voltaje registrado en el multímetro.</a:t>
            </a:r>
          </a:p>
          <a:p>
            <a:pPr marL="457200" indent="-457200">
              <a:buFont typeface="+mj-lt"/>
              <a:buAutoNum type="arabicPeriod"/>
            </a:pPr>
            <a:r>
              <a:rPr lang="es-MX" sz="2400" dirty="0"/>
              <a:t>Sacar el termopar del baño y cambiar por otro.</a:t>
            </a:r>
          </a:p>
          <a:p>
            <a:pPr marL="457200" indent="-457200">
              <a:buFont typeface="+mj-lt"/>
              <a:buAutoNum type="arabicPeriod"/>
            </a:pPr>
            <a:r>
              <a:rPr lang="es-MX" sz="2400" dirty="0"/>
              <a:t>Repetir los pasos del 4 al 8.</a:t>
            </a:r>
          </a:p>
          <a:p>
            <a:pPr marL="457200" indent="-457200">
              <a:buFont typeface="+mj-lt"/>
              <a:buAutoNum type="arabicPeriod"/>
            </a:pPr>
            <a:r>
              <a:rPr lang="es-MX" sz="2400" dirty="0"/>
              <a:t>Cambiar la temperatura del baño y repetir los pasos del 3 al 9. Realizar procedimiento para 5 diferentes temperaturas.</a:t>
            </a:r>
          </a:p>
          <a:p>
            <a:pPr marL="457200" indent="-457200">
              <a:buFont typeface="+mj-lt"/>
              <a:buAutoNum type="arabicPeriod"/>
            </a:pPr>
            <a:r>
              <a:rPr lang="es-MX" sz="2400" dirty="0"/>
              <a:t>Apagar el baño de temperatura. Tomar nota de la temperatura ambiente.</a:t>
            </a:r>
          </a:p>
        </p:txBody>
      </p:sp>
    </p:spTree>
    <p:extLst>
      <p:ext uri="{BB962C8B-B14F-4D97-AF65-F5344CB8AC3E}">
        <p14:creationId xmlns:p14="http://schemas.microsoft.com/office/powerpoint/2010/main" val="12887538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251791"/>
            <a:ext cx="10515600" cy="5925172"/>
          </a:xfrm>
        </p:spPr>
        <p:txBody>
          <a:bodyPr>
            <a:normAutofit/>
          </a:bodyPr>
          <a:lstStyle/>
          <a:p>
            <a:pPr marL="0" indent="0">
              <a:buNone/>
            </a:pPr>
            <a:r>
              <a:rPr lang="es-MX" sz="2400" dirty="0"/>
              <a:t>REPORTE</a:t>
            </a:r>
          </a:p>
          <a:p>
            <a:pPr lvl="0"/>
            <a:r>
              <a:rPr lang="es-ES" sz="2400" dirty="0"/>
              <a:t>Tabule los datos recopilados, incluyendo en cada tabla la temperatura de referencia.</a:t>
            </a:r>
            <a:endParaRPr lang="es-MX" sz="2400" dirty="0"/>
          </a:p>
          <a:p>
            <a:pPr lvl="0"/>
            <a:r>
              <a:rPr lang="es-ES" sz="2400" dirty="0"/>
              <a:t>Para cada uno de los termopares que utilizó, realice una gráfica de temperatura contra voltaje; ajuste los datos a una ecuación lineal (presente cada gráfica junto a su ecuación de regresión).</a:t>
            </a:r>
          </a:p>
          <a:p>
            <a:pPr lvl="0"/>
            <a:r>
              <a:rPr lang="es-ES" sz="2400" dirty="0"/>
              <a:t>Presentar una tabla de datos de conversión de voltaje a temperatura.</a:t>
            </a:r>
          </a:p>
          <a:p>
            <a:pPr lvl="0"/>
            <a:endParaRPr lang="es-MX" sz="2400" dirty="0"/>
          </a:p>
          <a:p>
            <a:pPr marL="0" indent="0">
              <a:buNone/>
            </a:pPr>
            <a:endParaRPr lang="es-MX" sz="2400" dirty="0"/>
          </a:p>
        </p:txBody>
      </p:sp>
    </p:spTree>
    <p:extLst>
      <p:ext uri="{BB962C8B-B14F-4D97-AF65-F5344CB8AC3E}">
        <p14:creationId xmlns:p14="http://schemas.microsoft.com/office/powerpoint/2010/main" val="15829066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marL="0" indent="0">
              <a:buNone/>
            </a:pPr>
            <a:r>
              <a:rPr lang="es-MX" dirty="0"/>
              <a:t>Tablas de termopares</a:t>
            </a:r>
          </a:p>
          <a:p>
            <a:pPr marL="0" indent="0">
              <a:buNone/>
            </a:pPr>
            <a:r>
              <a:rPr lang="es-MX" dirty="0"/>
              <a:t>Dan un </a:t>
            </a:r>
            <a:r>
              <a:rPr lang="es-MX" dirty="0" err="1"/>
              <a:t>mV</a:t>
            </a:r>
            <a:r>
              <a:rPr lang="es-MX" dirty="0"/>
              <a:t> correspondiente a una temperatura.</a:t>
            </a:r>
          </a:p>
          <a:p>
            <a:pPr marL="0" indent="0">
              <a:buNone/>
            </a:pPr>
            <a:r>
              <a:rPr lang="es-MX" dirty="0"/>
              <a:t>Procedimiento para obtener la temperatura a partir de tablas</a:t>
            </a:r>
          </a:p>
          <a:p>
            <a:r>
              <a:rPr lang="es-MX" dirty="0"/>
              <a:t>Tomar una lectura de </a:t>
            </a:r>
            <a:r>
              <a:rPr lang="es-MX" dirty="0" err="1"/>
              <a:t>mV</a:t>
            </a:r>
            <a:r>
              <a:rPr lang="es-MX" dirty="0"/>
              <a:t> para la temperatura ambiente</a:t>
            </a:r>
          </a:p>
          <a:p>
            <a:r>
              <a:rPr lang="es-MX" dirty="0"/>
              <a:t>Obtener la lectura en </a:t>
            </a:r>
            <a:r>
              <a:rPr lang="es-MX" dirty="0" err="1"/>
              <a:t>mV</a:t>
            </a:r>
            <a:r>
              <a:rPr lang="es-MX" dirty="0"/>
              <a:t> del experimento</a:t>
            </a:r>
          </a:p>
          <a:p>
            <a:r>
              <a:rPr lang="es-MX" dirty="0"/>
              <a:t>Sumar los dos </a:t>
            </a:r>
            <a:r>
              <a:rPr lang="es-MX" dirty="0" err="1"/>
              <a:t>mV</a:t>
            </a:r>
            <a:r>
              <a:rPr lang="es-MX" dirty="0"/>
              <a:t> obtenidos en los pasos previos</a:t>
            </a:r>
          </a:p>
          <a:p>
            <a:r>
              <a:rPr lang="es-MX" dirty="0"/>
              <a:t>Buscar en tablas la temperatura correspondiente a esta suma.</a:t>
            </a:r>
          </a:p>
        </p:txBody>
      </p:sp>
    </p:spTree>
    <p:extLst>
      <p:ext uri="{BB962C8B-B14F-4D97-AF65-F5344CB8AC3E}">
        <p14:creationId xmlns:p14="http://schemas.microsoft.com/office/powerpoint/2010/main" val="17430216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57469" y="166342"/>
            <a:ext cx="10515600" cy="1325563"/>
          </a:xfrm>
        </p:spPr>
        <p:txBody>
          <a:bodyPr/>
          <a:lstStyle/>
          <a:p>
            <a:r>
              <a:rPr lang="es-MX" dirty="0"/>
              <a:t>Práctica 2. Viscosidad</a:t>
            </a:r>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838200" y="1825625"/>
                <a:ext cx="10515600" cy="4800462"/>
              </a:xfrm>
            </p:spPr>
            <p:txBody>
              <a:bodyPr>
                <a:normAutofit/>
              </a:bodyPr>
              <a:lstStyle/>
              <a:p>
                <a:pPr marL="0" indent="0">
                  <a:buNone/>
                </a:pPr>
                <a:r>
                  <a:rPr lang="es-MX" sz="2400" dirty="0"/>
                  <a:t>OBJETIVO</a:t>
                </a:r>
              </a:p>
              <a:p>
                <a:pPr marL="0" indent="0">
                  <a:buNone/>
                </a:pPr>
                <a:r>
                  <a:rPr lang="es-MX" sz="2400" dirty="0"/>
                  <a:t>Determinar la viscosidad de diferentes fluidos utilizando dos viscosímetros distintos.</a:t>
                </a:r>
              </a:p>
              <a:p>
                <a:pPr marL="0" indent="0">
                  <a:buNone/>
                </a:pPr>
                <a:endParaRPr lang="es-MX" sz="2400" dirty="0"/>
              </a:p>
              <a:p>
                <a:pPr marL="0" indent="0">
                  <a:buNone/>
                </a:pPr>
                <a:r>
                  <a:rPr lang="es-MX" sz="2400" dirty="0"/>
                  <a:t>FUNDAMENTO</a:t>
                </a:r>
              </a:p>
              <a:p>
                <a:pPr marL="0" indent="0">
                  <a:buNone/>
                </a:pPr>
                <a:r>
                  <a:rPr lang="es-MX" sz="2400" dirty="0"/>
                  <a:t>Un fluido en movimiento que no está sujeto al corte, no desarrolla esfuerzos cortantes. La descripción del flujo de fluidos está basada en la descripción del flujo potencial. El efecto de la frontera sólida en el fluido está confinado a la capa límite.</a:t>
                </a:r>
              </a:p>
              <a:p>
                <a:pPr marL="0" indent="0">
                  <a:buNone/>
                </a:pPr>
                <a:r>
                  <a:rPr lang="es-MX" sz="2400" dirty="0"/>
                  <a:t>El régimen de flujo está determinado por el número de Reynolds</a:t>
                </a:r>
              </a:p>
              <a:p>
                <a:pPr marL="0" indent="0">
                  <a:buNone/>
                </a:pPr>
                <a14:m>
                  <m:oMathPara xmlns:m="http://schemas.openxmlformats.org/officeDocument/2006/math">
                    <m:oMathParaPr>
                      <m:jc m:val="centerGroup"/>
                    </m:oMathParaPr>
                    <m:oMath xmlns:m="http://schemas.openxmlformats.org/officeDocument/2006/math">
                      <m:r>
                        <a:rPr lang="es-MX" sz="2400" b="0" i="1" smtClean="0">
                          <a:latin typeface="Cambria Math" panose="02040503050406030204" pitchFamily="18" charset="0"/>
                        </a:rPr>
                        <m:t>𝑅𝑒</m:t>
                      </m:r>
                      <m:r>
                        <a:rPr lang="es-MX" sz="2400" b="0" i="1" smtClean="0">
                          <a:latin typeface="Cambria Math" panose="02040503050406030204" pitchFamily="18" charset="0"/>
                        </a:rPr>
                        <m:t>=</m:t>
                      </m:r>
                      <m:f>
                        <m:fPr>
                          <m:ctrlPr>
                            <a:rPr lang="es-MX" sz="2400" b="0" i="1" smtClean="0">
                              <a:latin typeface="Cambria Math" panose="02040503050406030204" pitchFamily="18" charset="0"/>
                            </a:rPr>
                          </m:ctrlPr>
                        </m:fPr>
                        <m:num>
                          <m:r>
                            <a:rPr lang="es-MX" sz="2400" b="0" i="1" smtClean="0">
                              <a:latin typeface="Cambria Math" panose="02040503050406030204" pitchFamily="18" charset="0"/>
                              <a:ea typeface="Cambria Math" panose="02040503050406030204" pitchFamily="18" charset="0"/>
                            </a:rPr>
                            <m:t>𝜌</m:t>
                          </m:r>
                          <m:r>
                            <a:rPr lang="es-MX" sz="2400" b="0" i="1" smtClean="0">
                              <a:latin typeface="Cambria Math" panose="02040503050406030204" pitchFamily="18" charset="0"/>
                              <a:ea typeface="Cambria Math" panose="02040503050406030204" pitchFamily="18" charset="0"/>
                            </a:rPr>
                            <m:t>𝐷𝑣</m:t>
                          </m:r>
                        </m:num>
                        <m:den>
                          <m:r>
                            <a:rPr lang="es-MX" sz="2400" b="0" i="1" smtClean="0">
                              <a:latin typeface="Cambria Math" panose="02040503050406030204" pitchFamily="18" charset="0"/>
                              <a:ea typeface="Cambria Math" panose="02040503050406030204" pitchFamily="18" charset="0"/>
                            </a:rPr>
                            <m:t>𝜇</m:t>
                          </m:r>
                        </m:den>
                      </m:f>
                    </m:oMath>
                  </m:oMathPara>
                </a14:m>
                <a:endParaRPr lang="es-MX" sz="2400"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838200" y="1825625"/>
                <a:ext cx="10515600" cy="4800462"/>
              </a:xfrm>
              <a:blipFill>
                <a:blip r:embed="rId2" cstate="print"/>
                <a:stretch>
                  <a:fillRect l="-928" t="-1777" r="-58"/>
                </a:stretch>
              </a:blipFill>
            </p:spPr>
            <p:txBody>
              <a:bodyPr/>
              <a:lstStyle/>
              <a:p>
                <a:r>
                  <a:rPr lang="es-MX">
                    <a:noFill/>
                  </a:rPr>
                  <a:t> </a:t>
                </a:r>
              </a:p>
            </p:txBody>
          </p:sp>
        </mc:Fallback>
      </mc:AlternateContent>
    </p:spTree>
    <p:extLst>
      <p:ext uri="{BB962C8B-B14F-4D97-AF65-F5344CB8AC3E}">
        <p14:creationId xmlns:p14="http://schemas.microsoft.com/office/powerpoint/2010/main" val="33146145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838200" y="410817"/>
                <a:ext cx="10515600" cy="5766146"/>
              </a:xfrm>
            </p:spPr>
            <p:txBody>
              <a:bodyPr>
                <a:normAutofit/>
              </a:bodyPr>
              <a:lstStyle/>
              <a:p>
                <a:pPr lvl="0"/>
                <a:r>
                  <a:rPr lang="es-MX" sz="2400" dirty="0"/>
                  <a:t>Re &lt; 2100, flujo laminar.</a:t>
                </a:r>
              </a:p>
              <a:p>
                <a:pPr lvl="0"/>
                <a:r>
                  <a:rPr lang="es-MX" sz="2400" dirty="0"/>
                  <a:t>2100 &lt; Re &lt; 3000, flujo de transición.</a:t>
                </a:r>
              </a:p>
              <a:p>
                <a:pPr lvl="0"/>
                <a:r>
                  <a:rPr lang="es-MX" sz="2400" dirty="0"/>
                  <a:t>Re &gt; 3000, flujo turbulento.</a:t>
                </a:r>
              </a:p>
              <a:p>
                <a:pPr lvl="0"/>
                <a:endParaRPr lang="es-MX" sz="2400" dirty="0"/>
              </a:p>
              <a:p>
                <a:pPr marL="0" indent="0">
                  <a:buNone/>
                </a:pPr>
                <a:endParaRPr lang="es-MX" dirty="0"/>
              </a:p>
              <a:p>
                <a:pPr marL="0" indent="0">
                  <a:buNone/>
                </a:pPr>
                <a:endParaRPr lang="es-MX" sz="2400" dirty="0"/>
              </a:p>
              <a:p>
                <a:pPr marL="0" indent="0">
                  <a:buNone/>
                </a:pPr>
                <a14:m>
                  <m:oMathPara xmlns:m="http://schemas.openxmlformats.org/officeDocument/2006/math">
                    <m:oMathParaPr>
                      <m:jc m:val="right"/>
                    </m:oMathParaPr>
                    <m:oMath xmlns:m="http://schemas.openxmlformats.org/officeDocument/2006/math">
                      <m:f>
                        <m:fPr>
                          <m:ctrlPr>
                            <a:rPr lang="es-MX" sz="2400" i="1">
                              <a:latin typeface="Cambria Math" panose="02040503050406030204" pitchFamily="18" charset="0"/>
                            </a:rPr>
                          </m:ctrlPr>
                        </m:fPr>
                        <m:num>
                          <m:r>
                            <m:rPr>
                              <m:sty m:val="p"/>
                            </m:rPr>
                            <a:rPr lang="es-MX" sz="2400">
                              <a:latin typeface="Cambria Math" panose="02040503050406030204" pitchFamily="18" charset="0"/>
                            </a:rPr>
                            <m:t>F</m:t>
                          </m:r>
                        </m:num>
                        <m:den>
                          <m:r>
                            <m:rPr>
                              <m:sty m:val="p"/>
                            </m:rPr>
                            <a:rPr lang="es-MX" sz="2400">
                              <a:latin typeface="Cambria Math" panose="02040503050406030204" pitchFamily="18" charset="0"/>
                            </a:rPr>
                            <m:t>A</m:t>
                          </m:r>
                        </m:den>
                      </m:f>
                      <m:r>
                        <a:rPr lang="es-MX" sz="2400">
                          <a:latin typeface="Cambria Math" panose="02040503050406030204" pitchFamily="18" charset="0"/>
                        </a:rPr>
                        <m:t>=</m:t>
                      </m:r>
                      <m:r>
                        <m:rPr>
                          <m:sty m:val="p"/>
                        </m:rPr>
                        <a:rPr lang="es-MX" sz="2400">
                          <a:latin typeface="Cambria Math" panose="02040503050406030204" pitchFamily="18" charset="0"/>
                        </a:rPr>
                        <m:t>μ</m:t>
                      </m:r>
                      <m:f>
                        <m:fPr>
                          <m:ctrlPr>
                            <a:rPr lang="es-MX" sz="2400" i="1">
                              <a:latin typeface="Cambria Math" panose="02040503050406030204" pitchFamily="18" charset="0"/>
                            </a:rPr>
                          </m:ctrlPr>
                        </m:fPr>
                        <m:num>
                          <m:r>
                            <m:rPr>
                              <m:sty m:val="p"/>
                            </m:rPr>
                            <a:rPr lang="es-MX" sz="2400">
                              <a:latin typeface="Cambria Math" panose="02040503050406030204" pitchFamily="18" charset="0"/>
                            </a:rPr>
                            <m:t>V</m:t>
                          </m:r>
                          <m:r>
                            <a:rPr lang="es-MX" sz="2400">
                              <a:latin typeface="Cambria Math" panose="02040503050406030204" pitchFamily="18" charset="0"/>
                            </a:rPr>
                            <m:t> </m:t>
                          </m:r>
                        </m:num>
                        <m:den>
                          <m:r>
                            <m:rPr>
                              <m:sty m:val="p"/>
                            </m:rPr>
                            <a:rPr lang="es-MX" sz="2400">
                              <a:latin typeface="Cambria Math" panose="02040503050406030204" pitchFamily="18" charset="0"/>
                            </a:rPr>
                            <m:t>Y</m:t>
                          </m:r>
                        </m:den>
                      </m:f>
                    </m:oMath>
                  </m:oMathPara>
                </a14:m>
                <a:endParaRPr lang="es-MX" sz="2400"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838200" y="410817"/>
                <a:ext cx="10515600" cy="5766146"/>
              </a:xfrm>
              <a:blipFill>
                <a:blip r:embed="rId2" cstate="print"/>
                <a:stretch>
                  <a:fillRect l="-812" t="-1480"/>
                </a:stretch>
              </a:blipFill>
            </p:spPr>
            <p:txBody>
              <a:bodyPr/>
              <a:lstStyle/>
              <a:p>
                <a:r>
                  <a:rPr lang="es-MX">
                    <a:noFill/>
                  </a:rPr>
                  <a:t> </a:t>
                </a:r>
              </a:p>
            </p:txBody>
          </p:sp>
        </mc:Fallback>
      </mc:AlternateContent>
      <p:pic>
        <p:nvPicPr>
          <p:cNvPr id="4" name="Imagen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1" y="2213113"/>
            <a:ext cx="6223716" cy="4030111"/>
          </a:xfrm>
          <a:prstGeom prst="rect">
            <a:avLst/>
          </a:prstGeom>
          <a:noFill/>
          <a:ln>
            <a:noFill/>
          </a:ln>
        </p:spPr>
      </p:pic>
      <mc:AlternateContent xmlns:mc="http://schemas.openxmlformats.org/markup-compatibility/2006" xmlns:a14="http://schemas.microsoft.com/office/drawing/2010/main">
        <mc:Choice Requires="a14">
          <p:sp>
            <p:nvSpPr>
              <p:cNvPr id="5" name="Rectángulo 4"/>
              <p:cNvSpPr/>
              <p:nvPr/>
            </p:nvSpPr>
            <p:spPr>
              <a:xfrm>
                <a:off x="9858424" y="4683569"/>
                <a:ext cx="1739194" cy="67678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MX" sz="2000" i="1">
                              <a:latin typeface="Cambria Math" panose="02040503050406030204" pitchFamily="18" charset="0"/>
                            </a:rPr>
                          </m:ctrlPr>
                        </m:sSubPr>
                        <m:e>
                          <m:r>
                            <m:rPr>
                              <m:sty m:val="p"/>
                            </m:rPr>
                            <a:rPr lang="es-MX" sz="2000">
                              <a:latin typeface="Cambria Math" panose="02040503050406030204" pitchFamily="18" charset="0"/>
                            </a:rPr>
                            <m:t>τ</m:t>
                          </m:r>
                        </m:e>
                        <m:sub>
                          <m:r>
                            <m:rPr>
                              <m:sty m:val="p"/>
                            </m:rPr>
                            <a:rPr lang="es-MX" sz="2000" i="0">
                              <a:latin typeface="Cambria Math" panose="02040503050406030204" pitchFamily="18" charset="0"/>
                            </a:rPr>
                            <m:t>xy</m:t>
                          </m:r>
                        </m:sub>
                      </m:sSub>
                      <m:r>
                        <a:rPr lang="es-MX" sz="2000" i="0">
                          <a:latin typeface="Cambria Math" panose="02040503050406030204" pitchFamily="18" charset="0"/>
                        </a:rPr>
                        <m:t>=−</m:t>
                      </m:r>
                      <m:r>
                        <m:rPr>
                          <m:sty m:val="p"/>
                        </m:rPr>
                        <a:rPr lang="es-MX" sz="2000" i="0">
                          <a:latin typeface="Cambria Math" panose="02040503050406030204" pitchFamily="18" charset="0"/>
                        </a:rPr>
                        <m:t>μ</m:t>
                      </m:r>
                      <m:f>
                        <m:fPr>
                          <m:ctrlPr>
                            <a:rPr lang="es-MX" sz="2000" i="1">
                              <a:latin typeface="Cambria Math" panose="02040503050406030204" pitchFamily="18" charset="0"/>
                            </a:rPr>
                          </m:ctrlPr>
                        </m:fPr>
                        <m:num>
                          <m:r>
                            <m:rPr>
                              <m:sty m:val="p"/>
                            </m:rPr>
                            <a:rPr lang="es-MX" sz="2000" i="0">
                              <a:latin typeface="Cambria Math" panose="02040503050406030204" pitchFamily="18" charset="0"/>
                            </a:rPr>
                            <m:t>d</m:t>
                          </m:r>
                          <m:sSub>
                            <m:sSubPr>
                              <m:ctrlPr>
                                <a:rPr lang="es-MX" sz="2000" i="1">
                                  <a:latin typeface="Cambria Math" panose="02040503050406030204" pitchFamily="18" charset="0"/>
                                </a:rPr>
                              </m:ctrlPr>
                            </m:sSubPr>
                            <m:e>
                              <m:r>
                                <m:rPr>
                                  <m:sty m:val="p"/>
                                </m:rPr>
                                <a:rPr lang="es-MX" sz="2000" i="0">
                                  <a:latin typeface="Cambria Math" panose="02040503050406030204" pitchFamily="18" charset="0"/>
                                </a:rPr>
                                <m:t>V</m:t>
                              </m:r>
                            </m:e>
                            <m:sub>
                              <m:r>
                                <m:rPr>
                                  <m:sty m:val="p"/>
                                </m:rPr>
                                <a:rPr lang="es-MX" sz="2000" i="0">
                                  <a:latin typeface="Cambria Math" panose="02040503050406030204" pitchFamily="18" charset="0"/>
                                </a:rPr>
                                <m:t>x</m:t>
                              </m:r>
                            </m:sub>
                          </m:sSub>
                          <m:r>
                            <a:rPr lang="es-MX" sz="2000" i="0">
                              <a:latin typeface="Cambria Math" panose="02040503050406030204" pitchFamily="18" charset="0"/>
                            </a:rPr>
                            <m:t> </m:t>
                          </m:r>
                        </m:num>
                        <m:den>
                          <m:r>
                            <m:rPr>
                              <m:sty m:val="p"/>
                            </m:rPr>
                            <a:rPr lang="es-MX" sz="2000" i="0">
                              <a:latin typeface="Cambria Math" panose="02040503050406030204" pitchFamily="18" charset="0"/>
                            </a:rPr>
                            <m:t>dY</m:t>
                          </m:r>
                        </m:den>
                      </m:f>
                    </m:oMath>
                  </m:oMathPara>
                </a14:m>
                <a:endParaRPr lang="es-MX" sz="2000" dirty="0"/>
              </a:p>
            </p:txBody>
          </p:sp>
        </mc:Choice>
        <mc:Fallback xmlns="">
          <p:sp>
            <p:nvSpPr>
              <p:cNvPr id="5" name="Rectángulo 4"/>
              <p:cNvSpPr>
                <a:spLocks noRot="1" noChangeAspect="1" noMove="1" noResize="1" noEditPoints="1" noAdjustHandles="1" noChangeArrowheads="1" noChangeShapeType="1" noTextEdit="1"/>
              </p:cNvSpPr>
              <p:nvPr/>
            </p:nvSpPr>
            <p:spPr>
              <a:xfrm>
                <a:off x="9858424" y="4683569"/>
                <a:ext cx="1739194" cy="676788"/>
              </a:xfrm>
              <a:prstGeom prst="rect">
                <a:avLst/>
              </a:prstGeom>
              <a:blipFill>
                <a:blip r:embed="rId4" cstate="print"/>
                <a:stretch>
                  <a:fillRect/>
                </a:stretch>
              </a:blipFill>
            </p:spPr>
            <p:txBody>
              <a:bodyPr/>
              <a:lstStyle/>
              <a:p>
                <a:r>
                  <a:rPr lang="es-MX">
                    <a:noFill/>
                  </a:rPr>
                  <a:t> </a:t>
                </a:r>
              </a:p>
            </p:txBody>
          </p:sp>
        </mc:Fallback>
      </mc:AlternateContent>
    </p:spTree>
    <p:extLst>
      <p:ext uri="{BB962C8B-B14F-4D97-AF65-F5344CB8AC3E}">
        <p14:creationId xmlns:p14="http://schemas.microsoft.com/office/powerpoint/2010/main" val="5124870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438402" y="291548"/>
            <a:ext cx="5389740" cy="4374409"/>
          </a:xfrm>
          <a:prstGeom prst="rect">
            <a:avLst/>
          </a:prstGeom>
          <a:noFill/>
          <a:ln>
            <a:noFill/>
          </a:ln>
        </p:spPr>
      </p:pic>
    </p:spTree>
    <p:extLst>
      <p:ext uri="{BB962C8B-B14F-4D97-AF65-F5344CB8AC3E}">
        <p14:creationId xmlns:p14="http://schemas.microsoft.com/office/powerpoint/2010/main" val="42777145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675861"/>
            <a:ext cx="10515600" cy="5501102"/>
          </a:xfrm>
        </p:spPr>
        <p:txBody>
          <a:bodyPr>
            <a:normAutofit fontScale="70000" lnSpcReduction="20000"/>
          </a:bodyPr>
          <a:lstStyle/>
          <a:p>
            <a:pPr marL="0" indent="0">
              <a:buNone/>
            </a:pPr>
            <a:r>
              <a:rPr lang="es-MX" sz="2400" dirty="0"/>
              <a:t>MATERIAL</a:t>
            </a:r>
          </a:p>
          <a:p>
            <a:pPr lvl="0"/>
            <a:r>
              <a:rPr lang="es-MX" dirty="0"/>
              <a:t>Sustancia de trabajo (glicerina).</a:t>
            </a:r>
          </a:p>
          <a:p>
            <a:pPr lvl="0"/>
            <a:r>
              <a:rPr lang="es-MX" dirty="0" err="1"/>
              <a:t>Pizeta</a:t>
            </a:r>
            <a:r>
              <a:rPr lang="es-MX" dirty="0"/>
              <a:t> con agua destilada.</a:t>
            </a:r>
          </a:p>
          <a:p>
            <a:pPr lvl="0"/>
            <a:r>
              <a:rPr lang="es-MX" dirty="0"/>
              <a:t>Cinta métrica.</a:t>
            </a:r>
          </a:p>
          <a:p>
            <a:pPr lvl="0"/>
            <a:r>
              <a:rPr lang="es-MX" dirty="0"/>
              <a:t>Viscosímetro </a:t>
            </a:r>
            <a:r>
              <a:rPr lang="es-MX" dirty="0" err="1"/>
              <a:t>Saybolt</a:t>
            </a:r>
            <a:r>
              <a:rPr lang="es-MX" dirty="0"/>
              <a:t>.</a:t>
            </a:r>
          </a:p>
          <a:p>
            <a:pPr lvl="0"/>
            <a:r>
              <a:rPr lang="es-MX" dirty="0"/>
              <a:t>Viscosímetro </a:t>
            </a:r>
            <a:r>
              <a:rPr lang="es-MX" dirty="0" err="1"/>
              <a:t>Stormer</a:t>
            </a:r>
            <a:r>
              <a:rPr lang="es-MX" dirty="0"/>
              <a:t>.</a:t>
            </a:r>
          </a:p>
          <a:p>
            <a:pPr lvl="0"/>
            <a:r>
              <a:rPr lang="es-MX" dirty="0"/>
              <a:t>Cronómetro.</a:t>
            </a:r>
          </a:p>
          <a:p>
            <a:pPr lvl="0"/>
            <a:r>
              <a:rPr lang="es-MX" dirty="0"/>
              <a:t>Dos picnómetros.</a:t>
            </a:r>
          </a:p>
          <a:p>
            <a:pPr lvl="0"/>
            <a:r>
              <a:rPr lang="es-MX" dirty="0"/>
              <a:t>Seis vasos de precipitados de 250 </a:t>
            </a:r>
            <a:r>
              <a:rPr lang="es-MX" dirty="0" err="1"/>
              <a:t>mL</a:t>
            </a:r>
            <a:r>
              <a:rPr lang="es-MX" dirty="0"/>
              <a:t>.</a:t>
            </a:r>
          </a:p>
          <a:p>
            <a:pPr lvl="0"/>
            <a:r>
              <a:rPr lang="es-MX" dirty="0"/>
              <a:t>Escobillón.</a:t>
            </a:r>
          </a:p>
          <a:p>
            <a:pPr lvl="0"/>
            <a:r>
              <a:rPr lang="es-MX" dirty="0"/>
              <a:t>Termómetro de mercurio.</a:t>
            </a:r>
          </a:p>
          <a:p>
            <a:pPr lvl="0"/>
            <a:r>
              <a:rPr lang="es-MX" dirty="0"/>
              <a:t>Probeta de 100 </a:t>
            </a:r>
            <a:r>
              <a:rPr lang="es-MX" dirty="0" err="1"/>
              <a:t>mL</a:t>
            </a:r>
            <a:r>
              <a:rPr lang="es-MX" dirty="0"/>
              <a:t>.</a:t>
            </a:r>
          </a:p>
          <a:p>
            <a:pPr lvl="0"/>
            <a:r>
              <a:rPr lang="es-MX" dirty="0"/>
              <a:t>Vaso de 500 </a:t>
            </a:r>
            <a:r>
              <a:rPr lang="es-MX" dirty="0" err="1"/>
              <a:t>mL</a:t>
            </a:r>
            <a:r>
              <a:rPr lang="es-MX" dirty="0"/>
              <a:t>.</a:t>
            </a:r>
          </a:p>
          <a:p>
            <a:pPr lvl="0"/>
            <a:r>
              <a:rPr lang="es-MX" dirty="0"/>
              <a:t>Agitador de vidrio.</a:t>
            </a:r>
          </a:p>
          <a:p>
            <a:pPr lvl="0"/>
            <a:r>
              <a:rPr lang="es-MX" dirty="0"/>
              <a:t>Balanza digital.</a:t>
            </a:r>
          </a:p>
          <a:p>
            <a:r>
              <a:rPr lang="es-MX" dirty="0"/>
              <a:t>Papel secante</a:t>
            </a:r>
            <a:endParaRPr lang="es-MX" sz="2400" dirty="0"/>
          </a:p>
        </p:txBody>
      </p:sp>
    </p:spTree>
    <p:extLst>
      <p:ext uri="{BB962C8B-B14F-4D97-AF65-F5344CB8AC3E}">
        <p14:creationId xmlns:p14="http://schemas.microsoft.com/office/powerpoint/2010/main" val="1173843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Requisitos</a:t>
            </a:r>
          </a:p>
        </p:txBody>
      </p:sp>
      <p:sp>
        <p:nvSpPr>
          <p:cNvPr id="3" name="Marcador de contenido 2"/>
          <p:cNvSpPr>
            <a:spLocks noGrp="1"/>
          </p:cNvSpPr>
          <p:nvPr>
            <p:ph idx="1"/>
          </p:nvPr>
        </p:nvSpPr>
        <p:spPr/>
        <p:txBody>
          <a:bodyPr/>
          <a:lstStyle/>
          <a:p>
            <a:r>
              <a:rPr lang="es-MX" dirty="0"/>
              <a:t>Haber cursado Fenómenos de Transporte, </a:t>
            </a:r>
            <a:r>
              <a:rPr lang="es-MX" dirty="0" err="1"/>
              <a:t>BMyE</a:t>
            </a:r>
            <a:r>
              <a:rPr lang="es-MX" dirty="0"/>
              <a:t>, Transferencia de Calor y Mecánica de Fluidos</a:t>
            </a:r>
          </a:p>
          <a:p>
            <a:r>
              <a:rPr lang="es-MX" dirty="0"/>
              <a:t>Seguir las reglas de uso de los laboratorios de la Facultad de Ciencias Químicas</a:t>
            </a:r>
          </a:p>
          <a:p>
            <a:r>
              <a:rPr lang="es-MX" dirty="0"/>
              <a:t>Entusiasmo y trabajo</a:t>
            </a:r>
          </a:p>
          <a:p>
            <a:endParaRPr lang="es-MX" dirty="0"/>
          </a:p>
        </p:txBody>
      </p:sp>
    </p:spTree>
    <p:extLst>
      <p:ext uri="{BB962C8B-B14F-4D97-AF65-F5344CB8AC3E}">
        <p14:creationId xmlns:p14="http://schemas.microsoft.com/office/powerpoint/2010/main" val="14004383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424070"/>
            <a:ext cx="10515600" cy="6069495"/>
          </a:xfrm>
        </p:spPr>
        <p:txBody>
          <a:bodyPr>
            <a:noAutofit/>
          </a:bodyPr>
          <a:lstStyle/>
          <a:p>
            <a:pPr marL="0" indent="0">
              <a:buNone/>
            </a:pPr>
            <a:r>
              <a:rPr lang="es-MX" sz="2400" dirty="0"/>
              <a:t>PROCEDIMIENTO</a:t>
            </a:r>
          </a:p>
          <a:p>
            <a:pPr marL="0" indent="0">
              <a:buNone/>
            </a:pPr>
            <a:r>
              <a:rPr lang="es-MX" sz="2400" dirty="0"/>
              <a:t>STORMER</a:t>
            </a:r>
          </a:p>
          <a:p>
            <a:pPr lvl="0"/>
            <a:r>
              <a:rPr lang="es-MX" sz="2400" dirty="0"/>
              <a:t>Colocar el viscosímetro en el extremo de una mesa como para que una pesa pueda caer libremente una distancia de aproximadamente 25''.</a:t>
            </a:r>
          </a:p>
          <a:p>
            <a:pPr lvl="0"/>
            <a:r>
              <a:rPr lang="es-MX" sz="2400" dirty="0"/>
              <a:t>Colocar el rotor y asegurándolo con el opresor.</a:t>
            </a:r>
          </a:p>
          <a:p>
            <a:pPr lvl="0"/>
            <a:r>
              <a:rPr lang="es-MX" sz="2400" dirty="0"/>
              <a:t>Atar un cordón en la polea y subir el peso hasta que llegue a la polea.</a:t>
            </a:r>
          </a:p>
          <a:p>
            <a:pPr lvl="0"/>
            <a:r>
              <a:rPr lang="es-MX" sz="2400" dirty="0"/>
              <a:t>Quitar la copa de prueba y llenarla con la muestra hasta una altura de 0.25'' sobre los deflectores laterales de la copa. Colocar la copa de prueba y asegurarla.</a:t>
            </a:r>
          </a:p>
          <a:p>
            <a:pPr lvl="0"/>
            <a:r>
              <a:rPr lang="es-MX" sz="2400" dirty="0"/>
              <a:t>Soltar el freno y medir el tiempo que se requiere para cierto número de revoluciones del rotor. Colocar el freno. Si el tiempo fue menor a 20 segundos, ajustar el peso. Si el movimiento es muy lento, agregar el peso adecuado. Dejar pasar un pequeño lapso de tiempo antes de empezar el conteo para asegurar que la pesa esté cayendo con velocidad constante.</a:t>
            </a:r>
          </a:p>
          <a:p>
            <a:pPr lvl="0"/>
            <a:r>
              <a:rPr lang="es-MX" sz="2400" dirty="0"/>
              <a:t>Repetir el procedimiento anterior hasta que se tenga seguridad en la determinación.</a:t>
            </a:r>
          </a:p>
          <a:p>
            <a:pPr marL="0" indent="0">
              <a:buNone/>
            </a:pPr>
            <a:endParaRPr lang="es-MX" sz="2400" dirty="0"/>
          </a:p>
        </p:txBody>
      </p:sp>
    </p:spTree>
    <p:extLst>
      <p:ext uri="{BB962C8B-B14F-4D97-AF65-F5344CB8AC3E}">
        <p14:creationId xmlns:p14="http://schemas.microsoft.com/office/powerpoint/2010/main" val="31769124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6"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graphicFrame>
        <p:nvGraphicFramePr>
          <p:cNvPr id="7" name="Objeto 6"/>
          <p:cNvGraphicFramePr>
            <a:graphicFrameLocks noChangeAspect="1"/>
          </p:cNvGraphicFramePr>
          <p:nvPr>
            <p:extLst>
              <p:ext uri="{D42A27DB-BD31-4B8C-83A1-F6EECF244321}">
                <p14:modId xmlns:p14="http://schemas.microsoft.com/office/powerpoint/2010/main" val="3212113474"/>
              </p:ext>
            </p:extLst>
          </p:nvPr>
        </p:nvGraphicFramePr>
        <p:xfrm>
          <a:off x="6096000" y="0"/>
          <a:ext cx="6096000" cy="4068792"/>
        </p:xfrm>
        <a:graphic>
          <a:graphicData uri="http://schemas.openxmlformats.org/presentationml/2006/ole">
            <mc:AlternateContent xmlns:mc="http://schemas.openxmlformats.org/markup-compatibility/2006">
              <mc:Choice xmlns:v="urn:schemas-microsoft-com:vml" Requires="v">
                <p:oleObj spid="_x0000_s1105" name="Imagen de mapa de bits" r:id="rId3" imgW="4038095" imgH="2695951" progId="PBrush">
                  <p:embed/>
                </p:oleObj>
              </mc:Choice>
              <mc:Fallback>
                <p:oleObj name="Imagen de mapa de bits" r:id="rId3" imgW="4038095" imgH="2695951" progId="PBrush">
                  <p:embed/>
                  <p:pic>
                    <p:nvPicPr>
                      <p:cNvPr id="0" name="Picture 7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0"/>
                        <a:ext cx="6096000" cy="40687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graphicFrame>
        <p:nvGraphicFramePr>
          <p:cNvPr id="9" name="Objeto 8"/>
          <p:cNvGraphicFramePr>
            <a:graphicFrameLocks noChangeAspect="1"/>
          </p:cNvGraphicFramePr>
          <p:nvPr>
            <p:extLst>
              <p:ext uri="{D42A27DB-BD31-4B8C-83A1-F6EECF244321}">
                <p14:modId xmlns:p14="http://schemas.microsoft.com/office/powerpoint/2010/main" val="3069174793"/>
              </p:ext>
            </p:extLst>
          </p:nvPr>
        </p:nvGraphicFramePr>
        <p:xfrm>
          <a:off x="92765" y="1952338"/>
          <a:ext cx="4969565" cy="4801105"/>
        </p:xfrm>
        <a:graphic>
          <a:graphicData uri="http://schemas.openxmlformats.org/presentationml/2006/ole">
            <mc:AlternateContent xmlns:mc="http://schemas.openxmlformats.org/markup-compatibility/2006">
              <mc:Choice xmlns:v="urn:schemas-microsoft-com:vml" Requires="v">
                <p:oleObj spid="_x0000_s1106" name="Imagen de mapa de bits" r:id="rId5" imgW="3933333" imgH="3801006" progId="PBrush">
                  <p:embed/>
                </p:oleObj>
              </mc:Choice>
              <mc:Fallback>
                <p:oleObj name="Imagen de mapa de bits" r:id="rId5" imgW="3933333" imgH="3801006" progId="PBrush">
                  <p:embed/>
                  <p:pic>
                    <p:nvPicPr>
                      <p:cNvPr id="0" name="Picture 7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765" y="1952338"/>
                        <a:ext cx="4969565" cy="480110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9435399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a:bodyPr>
          <a:lstStyle/>
          <a:p>
            <a:pPr lvl="0"/>
            <a:r>
              <a:rPr lang="es-MX" sz="2400" dirty="0"/>
              <a:t>Reporte sus resultados experimentales en </a:t>
            </a:r>
            <a:r>
              <a:rPr lang="es-MX" sz="2400" dirty="0" err="1"/>
              <a:t>cP.</a:t>
            </a:r>
            <a:endParaRPr lang="es-MX" sz="2400" dirty="0"/>
          </a:p>
          <a:p>
            <a:pPr lvl="0"/>
            <a:r>
              <a:rPr lang="es-MX" sz="2400" dirty="0"/>
              <a:t>¿Es posible comparar sus resultados con datos tabulados en libros? ¿Cómo son con respecto a lo publicado en la bibliografía?</a:t>
            </a:r>
          </a:p>
          <a:p>
            <a:pPr marL="0" indent="0">
              <a:buNone/>
            </a:pPr>
            <a:endParaRPr lang="es-MX" sz="2400" dirty="0"/>
          </a:p>
        </p:txBody>
      </p:sp>
    </p:spTree>
    <p:extLst>
      <p:ext uri="{BB962C8B-B14F-4D97-AF65-F5344CB8AC3E}">
        <p14:creationId xmlns:p14="http://schemas.microsoft.com/office/powerpoint/2010/main" val="4988926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Práctica 3. Radiación I, Leyes de Kirchoff</a:t>
            </a:r>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p:txBody>
              <a:bodyPr>
                <a:normAutofit lnSpcReduction="10000"/>
              </a:bodyPr>
              <a:lstStyle/>
              <a:p>
                <a:r>
                  <a:rPr lang="es-MX" dirty="0"/>
                  <a:t>Objetivo: Demostrar que, en el equilibrio térmico, los poderes emisivo y </a:t>
                </a:r>
                <a:r>
                  <a:rPr lang="es-MX" dirty="0" err="1"/>
                  <a:t>absortivo</a:t>
                </a:r>
                <a:r>
                  <a:rPr lang="es-MX" dirty="0"/>
                  <a:t> de un cuerpo son iguales (un buen radiador es un buen emisor).</a:t>
                </a:r>
              </a:p>
              <a:p>
                <a:endParaRPr lang="es-MX" dirty="0"/>
              </a:p>
              <a:p>
                <a:r>
                  <a:rPr lang="es-MX" dirty="0"/>
                  <a:t>Fundamento</a:t>
                </a:r>
              </a:p>
              <a:p>
                <a:pPr marL="0" indent="0">
                  <a:buNone/>
                </a:pPr>
                <a:r>
                  <a:rPr lang="es-MX" dirty="0"/>
                  <a:t>Un cuerpo negro emite y absorbe energía a la misma velocidad en el equilibrio. La ecuación de transferencia de calor es:</a:t>
                </a:r>
              </a:p>
              <a:p>
                <a:pPr marL="0" indent="0">
                  <a:buNone/>
                </a:pPr>
                <a14:m>
                  <m:oMathPara xmlns:m="http://schemas.openxmlformats.org/officeDocument/2006/math">
                    <m:oMathParaPr>
                      <m:jc m:val="centerGroup"/>
                    </m:oMathParaPr>
                    <m:oMath xmlns:m="http://schemas.openxmlformats.org/officeDocument/2006/math">
                      <m:r>
                        <a:rPr lang="es-MX" b="0" i="1" smtClean="0">
                          <a:latin typeface="Cambria Math" panose="02040503050406030204" pitchFamily="18" charset="0"/>
                        </a:rPr>
                        <m:t>𝑄</m:t>
                      </m:r>
                      <m:r>
                        <a:rPr lang="es-MX" b="0" i="1" smtClean="0">
                          <a:latin typeface="Cambria Math" panose="02040503050406030204" pitchFamily="18" charset="0"/>
                        </a:rPr>
                        <m:t>=</m:t>
                      </m:r>
                      <m:r>
                        <a:rPr lang="es-MX" b="0" i="1" smtClean="0">
                          <a:latin typeface="Cambria Math" panose="02040503050406030204" pitchFamily="18" charset="0"/>
                          <a:ea typeface="Cambria Math" panose="02040503050406030204" pitchFamily="18" charset="0"/>
                        </a:rPr>
                        <m:t>𝜖</m:t>
                      </m:r>
                      <m:r>
                        <a:rPr lang="es-MX" b="0" i="1" smtClean="0">
                          <a:latin typeface="Cambria Math" panose="02040503050406030204" pitchFamily="18" charset="0"/>
                          <a:ea typeface="Cambria Math" panose="02040503050406030204" pitchFamily="18" charset="0"/>
                        </a:rPr>
                        <m:t>𝐹𝐴</m:t>
                      </m:r>
                      <m:d>
                        <m:dPr>
                          <m:ctrlPr>
                            <a:rPr lang="es-MX" b="0" i="1" smtClean="0">
                              <a:latin typeface="Cambria Math" panose="02040503050406030204" pitchFamily="18" charset="0"/>
                              <a:ea typeface="Cambria Math" panose="02040503050406030204" pitchFamily="18" charset="0"/>
                            </a:rPr>
                          </m:ctrlPr>
                        </m:dPr>
                        <m:e>
                          <m:sSubSup>
                            <m:sSubSupPr>
                              <m:ctrlPr>
                                <a:rPr lang="es-MX" b="0" i="1" smtClean="0">
                                  <a:latin typeface="Cambria Math" panose="02040503050406030204" pitchFamily="18" charset="0"/>
                                  <a:ea typeface="Cambria Math" panose="02040503050406030204" pitchFamily="18" charset="0"/>
                                </a:rPr>
                              </m:ctrlPr>
                            </m:sSubSupPr>
                            <m:e>
                              <m:r>
                                <a:rPr lang="es-MX" b="0" i="1" smtClean="0">
                                  <a:latin typeface="Cambria Math" panose="02040503050406030204" pitchFamily="18" charset="0"/>
                                  <a:ea typeface="Cambria Math" panose="02040503050406030204" pitchFamily="18" charset="0"/>
                                </a:rPr>
                                <m:t>𝑇</m:t>
                              </m:r>
                            </m:e>
                            <m:sub>
                              <m:r>
                                <a:rPr lang="es-MX" b="0" i="1" smtClean="0">
                                  <a:latin typeface="Cambria Math" panose="02040503050406030204" pitchFamily="18" charset="0"/>
                                  <a:ea typeface="Cambria Math" panose="02040503050406030204" pitchFamily="18" charset="0"/>
                                </a:rPr>
                                <m:t>1</m:t>
                              </m:r>
                            </m:sub>
                            <m:sup>
                              <m:r>
                                <a:rPr lang="es-MX" b="0" i="1" smtClean="0">
                                  <a:latin typeface="Cambria Math" panose="02040503050406030204" pitchFamily="18" charset="0"/>
                                  <a:ea typeface="Cambria Math" panose="02040503050406030204" pitchFamily="18" charset="0"/>
                                </a:rPr>
                                <m:t>4</m:t>
                              </m:r>
                            </m:sup>
                          </m:sSubSup>
                          <m:r>
                            <a:rPr lang="es-MX" b="0" i="1" smtClean="0">
                              <a:latin typeface="Cambria Math" panose="02040503050406030204" pitchFamily="18" charset="0"/>
                              <a:ea typeface="Cambria Math" panose="02040503050406030204" pitchFamily="18" charset="0"/>
                            </a:rPr>
                            <m:t>−</m:t>
                          </m:r>
                          <m:sSubSup>
                            <m:sSubSupPr>
                              <m:ctrlPr>
                                <a:rPr lang="es-MX" b="0" i="1" smtClean="0">
                                  <a:latin typeface="Cambria Math" panose="02040503050406030204" pitchFamily="18" charset="0"/>
                                  <a:ea typeface="Cambria Math" panose="02040503050406030204" pitchFamily="18" charset="0"/>
                                </a:rPr>
                              </m:ctrlPr>
                            </m:sSubSupPr>
                            <m:e>
                              <m:r>
                                <a:rPr lang="es-MX" b="0" i="1" smtClean="0">
                                  <a:latin typeface="Cambria Math" panose="02040503050406030204" pitchFamily="18" charset="0"/>
                                  <a:ea typeface="Cambria Math" panose="02040503050406030204" pitchFamily="18" charset="0"/>
                                </a:rPr>
                                <m:t>𝑇</m:t>
                              </m:r>
                            </m:e>
                            <m:sub>
                              <m:r>
                                <a:rPr lang="es-MX" b="0" i="1" smtClean="0">
                                  <a:latin typeface="Cambria Math" panose="02040503050406030204" pitchFamily="18" charset="0"/>
                                  <a:ea typeface="Cambria Math" panose="02040503050406030204" pitchFamily="18" charset="0"/>
                                </a:rPr>
                                <m:t>2</m:t>
                              </m:r>
                            </m:sub>
                            <m:sup>
                              <m:r>
                                <a:rPr lang="es-MX" b="0" i="1" smtClean="0">
                                  <a:latin typeface="Cambria Math" panose="02040503050406030204" pitchFamily="18" charset="0"/>
                                  <a:ea typeface="Cambria Math" panose="02040503050406030204" pitchFamily="18" charset="0"/>
                                </a:rPr>
                                <m:t>4</m:t>
                              </m:r>
                            </m:sup>
                          </m:sSubSup>
                        </m:e>
                      </m:d>
                    </m:oMath>
                  </m:oMathPara>
                </a14:m>
                <a:endParaRPr lang="es-MX" dirty="0"/>
              </a:p>
              <a:p>
                <a:pPr marL="0" indent="0">
                  <a:buNone/>
                </a:pPr>
                <a:r>
                  <a:rPr lang="es-MX" dirty="0"/>
                  <a:t>La ecuación anterior se obtiene estableciendo que la </a:t>
                </a:r>
                <a:r>
                  <a:rPr lang="es-MX" dirty="0" err="1"/>
                  <a:t>absortividad</a:t>
                </a:r>
                <a:r>
                  <a:rPr lang="es-MX" dirty="0"/>
                  <a:t> a de un cuerpo es igual a su </a:t>
                </a:r>
                <a:r>
                  <a:rPr lang="es-MX" dirty="0" err="1"/>
                  <a:t>emisividad</a:t>
                </a:r>
                <a:r>
                  <a:rPr lang="es-MX" dirty="0"/>
                  <a:t> con la ayuda de las leyes de </a:t>
                </a:r>
                <a:r>
                  <a:rPr lang="es-MX" dirty="0" err="1"/>
                  <a:t>Kirchoff</a:t>
                </a:r>
                <a:r>
                  <a:rPr lang="es-MX" dirty="0"/>
                  <a:t>.</a:t>
                </a:r>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blipFill>
                <a:blip r:embed="rId2"/>
                <a:stretch>
                  <a:fillRect l="-1217" t="-3081" r="-1913"/>
                </a:stretch>
              </a:blipFill>
            </p:spPr>
            <p:txBody>
              <a:bodyPr/>
              <a:lstStyle/>
              <a:p>
                <a:r>
                  <a:rPr lang="es-MX">
                    <a:noFill/>
                  </a:rPr>
                  <a:t> </a:t>
                </a:r>
              </a:p>
            </p:txBody>
          </p:sp>
        </mc:Fallback>
      </mc:AlternateContent>
    </p:spTree>
    <p:extLst>
      <p:ext uri="{BB962C8B-B14F-4D97-AF65-F5344CB8AC3E}">
        <p14:creationId xmlns:p14="http://schemas.microsoft.com/office/powerpoint/2010/main" val="26699113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80304" y="90152"/>
            <a:ext cx="11861442" cy="6606861"/>
          </a:xfrm>
        </p:spPr>
        <p:txBody>
          <a:bodyPr>
            <a:normAutofit/>
          </a:bodyPr>
          <a:lstStyle/>
          <a:p>
            <a:r>
              <a:rPr lang="es-MX" sz="3200" b="1" dirty="0"/>
              <a:t>Procedimiento</a:t>
            </a:r>
            <a:endParaRPr lang="es-MX" b="1" dirty="0"/>
          </a:p>
          <a:p>
            <a:r>
              <a:rPr lang="es-MX" dirty="0"/>
              <a:t>Seleccione el tipo de experimento en el software</a:t>
            </a:r>
          </a:p>
          <a:p>
            <a:r>
              <a:rPr lang="es-MX" dirty="0"/>
              <a:t>Ajuste el sensor de flujo de calor tan lejos como </a:t>
            </a:r>
          </a:p>
          <a:p>
            <a:pPr marL="0" indent="0">
              <a:buNone/>
            </a:pPr>
            <a:r>
              <a:rPr lang="es-MX" dirty="0"/>
              <a:t>Sea posible de la fuente de calor.</a:t>
            </a:r>
          </a:p>
          <a:p>
            <a:r>
              <a:rPr lang="es-MX" dirty="0"/>
              <a:t>Establezca un </a:t>
            </a:r>
            <a:r>
              <a:rPr lang="es-MX" dirty="0" err="1"/>
              <a:t>portafiltros</a:t>
            </a:r>
            <a:r>
              <a:rPr lang="es-MX" dirty="0"/>
              <a:t> entre la fuente y el </a:t>
            </a:r>
          </a:p>
          <a:p>
            <a:pPr marL="0" indent="0">
              <a:buNone/>
            </a:pPr>
            <a:r>
              <a:rPr lang="es-MX" dirty="0"/>
              <a:t>Sensor de flujo de calor (cerca del sensor).</a:t>
            </a:r>
          </a:p>
          <a:p>
            <a:r>
              <a:rPr lang="es-MX" dirty="0"/>
              <a:t>Ajuste la apertura con la perforación de 5 mm al </a:t>
            </a:r>
            <a:r>
              <a:rPr lang="es-MX" dirty="0" err="1"/>
              <a:t>portafiltros</a:t>
            </a:r>
            <a:r>
              <a:rPr lang="es-MX" dirty="0"/>
              <a:t> 1. Esto oculta el sensor y bloquea el flujo de calor de la fuente al sensor.</a:t>
            </a:r>
          </a:p>
          <a:p>
            <a:endParaRPr lang="es-MX" dirty="0"/>
          </a:p>
        </p:txBody>
      </p:sp>
      <p:pic>
        <p:nvPicPr>
          <p:cNvPr id="2" name="Imagen 1">
            <a:extLst>
              <a:ext uri="{FF2B5EF4-FFF2-40B4-BE49-F238E27FC236}">
                <a16:creationId xmlns:a16="http://schemas.microsoft.com/office/drawing/2014/main" id="{47E8E687-A074-46B6-AFD2-6F6025F6B9BB}"/>
              </a:ext>
            </a:extLst>
          </p:cNvPr>
          <p:cNvPicPr>
            <a:picLocks noChangeAspect="1"/>
          </p:cNvPicPr>
          <p:nvPr/>
        </p:nvPicPr>
        <p:blipFill>
          <a:blip r:embed="rId2" cstate="print"/>
          <a:stretch>
            <a:fillRect/>
          </a:stretch>
        </p:blipFill>
        <p:spPr>
          <a:xfrm>
            <a:off x="7787124" y="0"/>
            <a:ext cx="4404876" cy="2557670"/>
          </a:xfrm>
          <a:prstGeom prst="rect">
            <a:avLst/>
          </a:prstGeom>
        </p:spPr>
      </p:pic>
      <p:pic>
        <p:nvPicPr>
          <p:cNvPr id="4" name="Imagen 3">
            <a:extLst>
              <a:ext uri="{FF2B5EF4-FFF2-40B4-BE49-F238E27FC236}">
                <a16:creationId xmlns:a16="http://schemas.microsoft.com/office/drawing/2014/main" id="{F8AE3CED-44B8-487D-B34F-C787D940940A}"/>
              </a:ext>
            </a:extLst>
          </p:cNvPr>
          <p:cNvPicPr>
            <a:picLocks noChangeAspect="1"/>
          </p:cNvPicPr>
          <p:nvPr/>
        </p:nvPicPr>
        <p:blipFill>
          <a:blip r:embed="rId3"/>
          <a:stretch>
            <a:fillRect/>
          </a:stretch>
        </p:blipFill>
        <p:spPr>
          <a:xfrm>
            <a:off x="6329529" y="4062744"/>
            <a:ext cx="4179038" cy="2705103"/>
          </a:xfrm>
          <a:prstGeom prst="rect">
            <a:avLst/>
          </a:prstGeom>
        </p:spPr>
      </p:pic>
    </p:spTree>
    <p:extLst>
      <p:ext uri="{BB962C8B-B14F-4D97-AF65-F5344CB8AC3E}">
        <p14:creationId xmlns:p14="http://schemas.microsoft.com/office/powerpoint/2010/main" val="14061247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FB3D367-C481-4075-8550-EA1D3BE97FE3}"/>
              </a:ext>
            </a:extLst>
          </p:cNvPr>
          <p:cNvSpPr>
            <a:spLocks noGrp="1"/>
          </p:cNvSpPr>
          <p:nvPr>
            <p:ph idx="1"/>
          </p:nvPr>
        </p:nvSpPr>
        <p:spPr>
          <a:xfrm>
            <a:off x="450573" y="318052"/>
            <a:ext cx="11476383" cy="6347791"/>
          </a:xfrm>
        </p:spPr>
        <p:txBody>
          <a:bodyPr>
            <a:normAutofit fontScale="92500" lnSpcReduction="10000"/>
          </a:bodyPr>
          <a:lstStyle/>
          <a:p>
            <a:r>
              <a:rPr lang="es-MX" dirty="0"/>
              <a:t>Conecte el sensor y la fuente de calor a la caja de control.</a:t>
            </a:r>
          </a:p>
          <a:p>
            <a:r>
              <a:rPr lang="es-MX" dirty="0"/>
              <a:t>Conecte el termopar al socket T1.</a:t>
            </a:r>
          </a:p>
          <a:p>
            <a:r>
              <a:rPr lang="es-MX" dirty="0"/>
              <a:t>Ponga el </a:t>
            </a:r>
            <a:r>
              <a:rPr lang="es-MX" dirty="0" err="1"/>
              <a:t>portafiltros</a:t>
            </a:r>
            <a:r>
              <a:rPr lang="es-MX" dirty="0"/>
              <a:t> 2 a 120 mm de la fuente de calor.</a:t>
            </a:r>
          </a:p>
          <a:p>
            <a:r>
              <a:rPr lang="es-MX" dirty="0"/>
              <a:t>Presione el botón de cero de la caja de control.</a:t>
            </a:r>
          </a:p>
          <a:p>
            <a:r>
              <a:rPr lang="es-MX" dirty="0"/>
              <a:t>Enciende la fuente y ajuste a 100% hasta alcanzar 140°, luego reduzca al 80% y espere. Mantenga constante la temperatura de 140.</a:t>
            </a:r>
          </a:p>
          <a:p>
            <a:r>
              <a:rPr lang="es-MX" dirty="0"/>
              <a:t>Deje los </a:t>
            </a:r>
            <a:r>
              <a:rPr lang="es-MX" dirty="0" err="1"/>
              <a:t>portafiltros</a:t>
            </a:r>
            <a:r>
              <a:rPr lang="es-MX" dirty="0"/>
              <a:t> en su lugar pero mueva el sensor exactamente 200 mm de la fuente. Espere a que la lectura sea máxima y anote el valor.</a:t>
            </a:r>
          </a:p>
          <a:p>
            <a:r>
              <a:rPr lang="es-MX" dirty="0"/>
              <a:t>Regrese el sensor hasta el extremo y espere a que regrese a cero.</a:t>
            </a:r>
          </a:p>
          <a:p>
            <a:r>
              <a:rPr lang="es-MX" dirty="0"/>
              <a:t>Ponga la placa negro-negro al </a:t>
            </a:r>
            <a:r>
              <a:rPr lang="es-MX" dirty="0" err="1"/>
              <a:t>portafiltros</a:t>
            </a:r>
            <a:r>
              <a:rPr lang="es-MX" dirty="0"/>
              <a:t> 2 y conecte el termopar al socket T2. Espere a que alcance el máximo en lectura.</a:t>
            </a:r>
          </a:p>
          <a:p>
            <a:r>
              <a:rPr lang="es-MX" dirty="0"/>
              <a:t>Mueva de nuevo el sensor a 200 mm  de la fuente (para que mida el calor que pasa por la placa). Espere a que la lectura sea máxima y anote el valor.</a:t>
            </a:r>
          </a:p>
          <a:p>
            <a:r>
              <a:rPr lang="es-MX" dirty="0"/>
              <a:t>Regrese el sensor al extremo y espere a que la lectura regrese a cero.</a:t>
            </a:r>
          </a:p>
          <a:p>
            <a:r>
              <a:rPr lang="es-MX" dirty="0"/>
              <a:t>Repita para las otras placas.</a:t>
            </a:r>
          </a:p>
        </p:txBody>
      </p:sp>
    </p:spTree>
    <p:extLst>
      <p:ext uri="{BB962C8B-B14F-4D97-AF65-F5344CB8AC3E}">
        <p14:creationId xmlns:p14="http://schemas.microsoft.com/office/powerpoint/2010/main" val="22516518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7D280679-A849-486F-A22B-DABAFF8FC945}"/>
              </a:ext>
            </a:extLst>
          </p:cNvPr>
          <p:cNvPicPr>
            <a:picLocks noGrp="1" noChangeAspect="1"/>
          </p:cNvPicPr>
          <p:nvPr>
            <p:ph idx="1"/>
          </p:nvPr>
        </p:nvPicPr>
        <p:blipFill>
          <a:blip r:embed="rId2"/>
          <a:stretch>
            <a:fillRect/>
          </a:stretch>
        </p:blipFill>
        <p:spPr>
          <a:xfrm>
            <a:off x="1738533" y="231325"/>
            <a:ext cx="8333935" cy="2876190"/>
          </a:xfrm>
          <a:prstGeom prst="rect">
            <a:avLst/>
          </a:prstGeom>
        </p:spPr>
      </p:pic>
      <p:sp>
        <p:nvSpPr>
          <p:cNvPr id="5" name="CuadroTexto 4">
            <a:extLst>
              <a:ext uri="{FF2B5EF4-FFF2-40B4-BE49-F238E27FC236}">
                <a16:creationId xmlns:a16="http://schemas.microsoft.com/office/drawing/2014/main" id="{4326CF11-620E-4753-AA2D-27B99864F125}"/>
              </a:ext>
            </a:extLst>
          </p:cNvPr>
          <p:cNvSpPr txBox="1"/>
          <p:nvPr/>
        </p:nvSpPr>
        <p:spPr>
          <a:xfrm>
            <a:off x="182880" y="3429000"/>
            <a:ext cx="11549575" cy="1938992"/>
          </a:xfrm>
          <a:prstGeom prst="rect">
            <a:avLst/>
          </a:prstGeom>
          <a:noFill/>
        </p:spPr>
        <p:txBody>
          <a:bodyPr wrap="square" rtlCol="0">
            <a:spAutoFit/>
          </a:bodyPr>
          <a:lstStyle/>
          <a:p>
            <a:r>
              <a:rPr lang="es-MX" sz="2400" dirty="0"/>
              <a:t>Las placas </a:t>
            </a:r>
            <a:r>
              <a:rPr lang="es-MX" sz="2400" dirty="0" err="1"/>
              <a:t>black-black</a:t>
            </a:r>
            <a:r>
              <a:rPr lang="es-MX" sz="2400" dirty="0"/>
              <a:t> y </a:t>
            </a:r>
            <a:r>
              <a:rPr lang="es-MX" sz="2400" dirty="0" err="1"/>
              <a:t>shiny</a:t>
            </a:r>
            <a:r>
              <a:rPr lang="es-MX" sz="2400" dirty="0"/>
              <a:t> </a:t>
            </a:r>
            <a:r>
              <a:rPr lang="es-MX" sz="2400" dirty="0" err="1"/>
              <a:t>shiny</a:t>
            </a:r>
            <a:r>
              <a:rPr lang="es-MX" sz="2400" dirty="0"/>
              <a:t> son referencias para el resto. Analice los comportamientos de cada placa referenciadas a estas dos. ¿Puede explicar las pérdidas? ¿Es un buen conductor la placa </a:t>
            </a:r>
            <a:r>
              <a:rPr lang="es-MX" sz="2400" dirty="0" err="1"/>
              <a:t>black-black</a:t>
            </a:r>
            <a:r>
              <a:rPr lang="es-MX" sz="2400" dirty="0"/>
              <a:t>? ¿La </a:t>
            </a:r>
            <a:r>
              <a:rPr lang="es-MX" sz="2400" dirty="0" err="1"/>
              <a:t>shiny-shiny</a:t>
            </a:r>
            <a:r>
              <a:rPr lang="es-MX" sz="2400" dirty="0"/>
              <a:t>? ¿Puede explicar la transferencia radiante? ¿Los resultados de las placas (todas) pueden usarse para comprobar la teoría?</a:t>
            </a:r>
          </a:p>
          <a:p>
            <a:endParaRPr lang="es-MX" sz="2400" dirty="0"/>
          </a:p>
        </p:txBody>
      </p:sp>
    </p:spTree>
    <p:extLst>
      <p:ext uri="{BB962C8B-B14F-4D97-AF65-F5344CB8AC3E}">
        <p14:creationId xmlns:p14="http://schemas.microsoft.com/office/powerpoint/2010/main" val="4173589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Práctica 4. Factor de fricción y longitud equivalente</a:t>
            </a:r>
          </a:p>
        </p:txBody>
      </p:sp>
      <p:sp>
        <p:nvSpPr>
          <p:cNvPr id="3" name="Marcador de contenido 2"/>
          <p:cNvSpPr>
            <a:spLocks noGrp="1"/>
          </p:cNvSpPr>
          <p:nvPr>
            <p:ph idx="1"/>
          </p:nvPr>
        </p:nvSpPr>
        <p:spPr/>
        <p:txBody>
          <a:bodyPr>
            <a:normAutofit/>
          </a:bodyPr>
          <a:lstStyle/>
          <a:p>
            <a:pPr marL="0" indent="0">
              <a:buNone/>
            </a:pPr>
            <a:r>
              <a:rPr lang="es-MX" sz="2400" dirty="0"/>
              <a:t>OBJETIVO</a:t>
            </a:r>
          </a:p>
          <a:p>
            <a:pPr marL="0" indent="0">
              <a:buNone/>
            </a:pPr>
            <a:r>
              <a:rPr lang="es-MX" sz="2400" dirty="0"/>
              <a:t>Obtener una correlación para evaluar las pérdidas por fricción en el flujo de un fluido, en función de su naturaleza y las características del sistema físico; obtener en forma experimental la longitud equivalente de algunos accesorios comúnmente usados en las redes de flujo.</a:t>
            </a:r>
          </a:p>
          <a:p>
            <a:pPr marL="0" indent="0">
              <a:buNone/>
            </a:pPr>
            <a:endParaRPr lang="es-MX" sz="2400" dirty="0"/>
          </a:p>
          <a:p>
            <a:pPr marL="0" indent="0">
              <a:buNone/>
            </a:pPr>
            <a:r>
              <a:rPr lang="es-MX" sz="2400" dirty="0"/>
              <a:t>FUNDAMENTO</a:t>
            </a:r>
          </a:p>
          <a:p>
            <a:pPr marL="0" indent="0">
              <a:buNone/>
            </a:pPr>
            <a:r>
              <a:rPr lang="es-MX" sz="2400" dirty="0"/>
              <a:t>Cuando un fluido está circulando a través de un sistema de tuberías, se originan pérdidas por rozamiento de las capas de fluido con las paredes de los conductos. Esto origina una caída de presión en el fluido. Al diseñar un sistema de flujo, es necesario incluir esta pérdida de energía en el balance de energía mecánica.</a:t>
            </a:r>
          </a:p>
        </p:txBody>
      </p:sp>
    </p:spTree>
    <p:extLst>
      <p:ext uri="{BB962C8B-B14F-4D97-AF65-F5344CB8AC3E}">
        <p14:creationId xmlns:p14="http://schemas.microsoft.com/office/powerpoint/2010/main" val="31246177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838200" y="450574"/>
                <a:ext cx="10515600" cy="5726389"/>
              </a:xfrm>
            </p:spPr>
            <p:txBody>
              <a:bodyPr>
                <a:normAutofit/>
              </a:bodyPr>
              <a:lstStyle/>
              <a:p>
                <a:pPr marL="0" indent="0">
                  <a:buNone/>
                </a:pPr>
                <a14:m>
                  <m:oMathPara xmlns:m="http://schemas.openxmlformats.org/officeDocument/2006/math">
                    <m:oMathParaPr>
                      <m:jc m:val="centerGroup"/>
                    </m:oMathParaPr>
                    <m:oMath xmlns:m="http://schemas.openxmlformats.org/officeDocument/2006/math">
                      <m:sSub>
                        <m:sSubPr>
                          <m:ctrlPr>
                            <a:rPr lang="es-MX" sz="2400" i="1">
                              <a:latin typeface="Cambria Math" panose="02040503050406030204" pitchFamily="18" charset="0"/>
                            </a:rPr>
                          </m:ctrlPr>
                        </m:sSubPr>
                        <m:e>
                          <m:r>
                            <m:rPr>
                              <m:sty m:val="p"/>
                            </m:rPr>
                            <a:rPr lang="es-ES" sz="2400">
                              <a:latin typeface="Cambria Math" panose="02040503050406030204" pitchFamily="18" charset="0"/>
                            </a:rPr>
                            <m:t>h</m:t>
                          </m:r>
                        </m:e>
                        <m:sub>
                          <m:r>
                            <m:rPr>
                              <m:sty m:val="p"/>
                            </m:rPr>
                            <a:rPr lang="es-ES" sz="2400">
                              <a:latin typeface="Cambria Math" panose="02040503050406030204" pitchFamily="18" charset="0"/>
                            </a:rPr>
                            <m:t>f</m:t>
                          </m:r>
                        </m:sub>
                      </m:sSub>
                      <m:r>
                        <a:rPr lang="es-ES" sz="2400">
                          <a:latin typeface="Cambria Math" panose="02040503050406030204" pitchFamily="18" charset="0"/>
                        </a:rPr>
                        <m:t>=</m:t>
                      </m:r>
                      <m:f>
                        <m:fPr>
                          <m:ctrlPr>
                            <a:rPr lang="es-MX" sz="2400" i="1">
                              <a:latin typeface="Cambria Math" panose="02040503050406030204" pitchFamily="18" charset="0"/>
                            </a:rPr>
                          </m:ctrlPr>
                        </m:fPr>
                        <m:num>
                          <m:r>
                            <m:rPr>
                              <m:sty m:val="p"/>
                            </m:rPr>
                            <a:rPr lang="es-ES" sz="2400">
                              <a:latin typeface="Cambria Math" panose="02040503050406030204" pitchFamily="18" charset="0"/>
                            </a:rPr>
                            <m:t>f</m:t>
                          </m:r>
                          <m:r>
                            <a:rPr lang="es-ES" sz="2400">
                              <a:latin typeface="Cambria Math" panose="02040503050406030204" pitchFamily="18" charset="0"/>
                            </a:rPr>
                            <m:t> </m:t>
                          </m:r>
                          <m:r>
                            <m:rPr>
                              <m:sty m:val="p"/>
                            </m:rPr>
                            <a:rPr lang="es-ES" sz="2400">
                              <a:latin typeface="Cambria Math" panose="02040503050406030204" pitchFamily="18" charset="0"/>
                            </a:rPr>
                            <m:t>L</m:t>
                          </m:r>
                          <m:r>
                            <a:rPr lang="es-ES" sz="2400">
                              <a:latin typeface="Cambria Math" panose="02040503050406030204" pitchFamily="18" charset="0"/>
                            </a:rPr>
                            <m:t> </m:t>
                          </m:r>
                          <m:sSup>
                            <m:sSupPr>
                              <m:ctrlPr>
                                <a:rPr lang="es-MX" sz="2400" i="1">
                                  <a:latin typeface="Cambria Math" panose="02040503050406030204" pitchFamily="18" charset="0"/>
                                </a:rPr>
                              </m:ctrlPr>
                            </m:sSupPr>
                            <m:e>
                              <m:r>
                                <m:rPr>
                                  <m:sty m:val="p"/>
                                </m:rPr>
                                <a:rPr lang="es-ES" sz="2400">
                                  <a:latin typeface="Cambria Math" panose="02040503050406030204" pitchFamily="18" charset="0"/>
                                </a:rPr>
                                <m:t>V</m:t>
                              </m:r>
                            </m:e>
                            <m:sup>
                              <m:r>
                                <a:rPr lang="es-ES" sz="2400">
                                  <a:latin typeface="Cambria Math" panose="02040503050406030204" pitchFamily="18" charset="0"/>
                                </a:rPr>
                                <m:t>2</m:t>
                              </m:r>
                            </m:sup>
                          </m:sSup>
                        </m:num>
                        <m:den>
                          <m:r>
                            <a:rPr lang="es-ES" sz="2400">
                              <a:latin typeface="Cambria Math" panose="02040503050406030204" pitchFamily="18" charset="0"/>
                            </a:rPr>
                            <m:t>2 </m:t>
                          </m:r>
                          <m:sSub>
                            <m:sSubPr>
                              <m:ctrlPr>
                                <a:rPr lang="es-MX" sz="2400" i="1">
                                  <a:latin typeface="Cambria Math" panose="02040503050406030204" pitchFamily="18" charset="0"/>
                                </a:rPr>
                              </m:ctrlPr>
                            </m:sSubPr>
                            <m:e>
                              <m:r>
                                <m:rPr>
                                  <m:sty m:val="p"/>
                                </m:rPr>
                                <a:rPr lang="es-ES" sz="2400">
                                  <a:latin typeface="Cambria Math" panose="02040503050406030204" pitchFamily="18" charset="0"/>
                                </a:rPr>
                                <m:t>g</m:t>
                              </m:r>
                            </m:e>
                            <m:sub>
                              <m:r>
                                <m:rPr>
                                  <m:sty m:val="p"/>
                                </m:rPr>
                                <a:rPr lang="es-ES" sz="2400">
                                  <a:latin typeface="Cambria Math" panose="02040503050406030204" pitchFamily="18" charset="0"/>
                                </a:rPr>
                                <m:t>c</m:t>
                              </m:r>
                            </m:sub>
                          </m:sSub>
                          <m:r>
                            <a:rPr lang="es-ES" sz="2400">
                              <a:latin typeface="Cambria Math" panose="02040503050406030204" pitchFamily="18" charset="0"/>
                            </a:rPr>
                            <m:t> </m:t>
                          </m:r>
                          <m:r>
                            <m:rPr>
                              <m:sty m:val="p"/>
                            </m:rPr>
                            <a:rPr lang="es-ES" sz="2400">
                              <a:latin typeface="Cambria Math" panose="02040503050406030204" pitchFamily="18" charset="0"/>
                            </a:rPr>
                            <m:t>D</m:t>
                          </m:r>
                        </m:den>
                      </m:f>
                    </m:oMath>
                  </m:oMathPara>
                </a14:m>
                <a:endParaRPr lang="es-MX" sz="2400" dirty="0"/>
              </a:p>
              <a:p>
                <a:pPr marL="0" indent="0">
                  <a:buNone/>
                </a:pPr>
                <a:r>
                  <a:rPr lang="es-MX" sz="2400" dirty="0"/>
                  <a:t>La longitud que se considera es la longitud de tubería recta más la longitud equivalente de los accesorios que se encuentren en el conducto tales como codos, reducciones, válvulas, etcétera.</a:t>
                </a:r>
              </a:p>
              <a:p>
                <a:r>
                  <a:rPr lang="es-MX" sz="2400" dirty="0"/>
                  <a:t>Flujo laminar</a:t>
                </a:r>
                <a:endParaRPr lang="es-MX" sz="2400" dirty="0">
                  <a:effectLst/>
                </a:endParaRPr>
              </a:p>
              <a:p>
                <a14:m>
                  <m:oMath xmlns:m="http://schemas.openxmlformats.org/officeDocument/2006/math">
                    <m:r>
                      <m:rPr>
                        <m:sty m:val="p"/>
                      </m:rPr>
                      <a:rPr lang="es-ES" sz="2400">
                        <a:latin typeface="Cambria Math" panose="02040503050406030204" pitchFamily="18" charset="0"/>
                      </a:rPr>
                      <m:t>f</m:t>
                    </m:r>
                    <m:r>
                      <a:rPr lang="es-ES" sz="2400">
                        <a:latin typeface="Cambria Math" panose="02040503050406030204" pitchFamily="18" charset="0"/>
                      </a:rPr>
                      <m:t>=</m:t>
                    </m:r>
                    <m:f>
                      <m:fPr>
                        <m:ctrlPr>
                          <a:rPr lang="es-MX" sz="2400" i="1">
                            <a:latin typeface="Cambria Math" panose="02040503050406030204" pitchFamily="18" charset="0"/>
                          </a:rPr>
                        </m:ctrlPr>
                      </m:fPr>
                      <m:num>
                        <m:r>
                          <a:rPr lang="es-ES" sz="2400">
                            <a:latin typeface="Cambria Math" panose="02040503050406030204" pitchFamily="18" charset="0"/>
                          </a:rPr>
                          <m:t>64</m:t>
                        </m:r>
                      </m:num>
                      <m:den>
                        <m:r>
                          <m:rPr>
                            <m:sty m:val="p"/>
                          </m:rPr>
                          <a:rPr lang="es-ES" sz="2400">
                            <a:latin typeface="Cambria Math" panose="02040503050406030204" pitchFamily="18" charset="0"/>
                          </a:rPr>
                          <m:t>Re</m:t>
                        </m:r>
                      </m:den>
                    </m:f>
                    <m:r>
                      <a:rPr lang="es-ES" sz="2400">
                        <a:latin typeface="Cambria Math" panose="02040503050406030204" pitchFamily="18" charset="0"/>
                      </a:rPr>
                      <m:t> </m:t>
                    </m:r>
                  </m:oMath>
                </a14:m>
                <a:endParaRPr lang="es-MX" sz="2400" dirty="0"/>
              </a:p>
              <a:p>
                <a:r>
                  <a:rPr lang="es-MX" sz="2400" dirty="0"/>
                  <a:t>Flujo turbulento</a:t>
                </a:r>
                <a:endParaRPr lang="es-MX" sz="2400" dirty="0">
                  <a:effectLst/>
                </a:endParaRPr>
              </a:p>
              <a:p>
                <a14:m>
                  <m:oMath xmlns:m="http://schemas.openxmlformats.org/officeDocument/2006/math">
                    <m:r>
                      <m:rPr>
                        <m:sty m:val="p"/>
                      </m:rPr>
                      <a:rPr lang="es-ES" sz="2400">
                        <a:latin typeface="Cambria Math" panose="02040503050406030204" pitchFamily="18" charset="0"/>
                      </a:rPr>
                      <m:t>f</m:t>
                    </m:r>
                    <m:r>
                      <a:rPr lang="es-ES" sz="2400">
                        <a:latin typeface="Cambria Math" panose="02040503050406030204" pitchFamily="18" charset="0"/>
                      </a:rPr>
                      <m:t>=0.0056+0.5 </m:t>
                    </m:r>
                    <m:sSup>
                      <m:sSupPr>
                        <m:ctrlPr>
                          <a:rPr lang="es-MX" sz="2400" i="1">
                            <a:latin typeface="Cambria Math" panose="02040503050406030204" pitchFamily="18" charset="0"/>
                          </a:rPr>
                        </m:ctrlPr>
                      </m:sSupPr>
                      <m:e>
                        <m:r>
                          <m:rPr>
                            <m:sty m:val="p"/>
                          </m:rPr>
                          <a:rPr lang="es-ES" sz="2400">
                            <a:latin typeface="Cambria Math" panose="02040503050406030204" pitchFamily="18" charset="0"/>
                          </a:rPr>
                          <m:t>Re</m:t>
                        </m:r>
                      </m:e>
                      <m:sup>
                        <m:r>
                          <a:rPr lang="es-ES" sz="2400" i="1">
                            <a:latin typeface="Cambria Math" panose="02040503050406030204" pitchFamily="18" charset="0"/>
                          </a:rPr>
                          <m:t>−</m:t>
                        </m:r>
                        <m:r>
                          <a:rPr lang="es-ES" sz="2400">
                            <a:latin typeface="Cambria Math" panose="02040503050406030204" pitchFamily="18" charset="0"/>
                          </a:rPr>
                          <m:t>0.32</m:t>
                        </m:r>
                      </m:sup>
                    </m:sSup>
                    <m:r>
                      <a:rPr lang="es-ES" sz="2400">
                        <a:latin typeface="Cambria Math" panose="02040503050406030204" pitchFamily="18" charset="0"/>
                      </a:rPr>
                      <m:t> </m:t>
                    </m:r>
                  </m:oMath>
                </a14:m>
                <a:endParaRPr lang="es-MX" sz="2400" dirty="0"/>
              </a:p>
              <a:p>
                <a:pPr marL="0" indent="0">
                  <a:buNone/>
                </a:pPr>
                <a:r>
                  <a:rPr lang="es-MX" sz="2400" dirty="0"/>
                  <a:t>En caso de tener tuberías rugosas, es necesario buscar una correlación que incluya el efecto de la rugosidad de la tubería.</a:t>
                </a:r>
              </a:p>
              <a:p>
                <a:pPr marL="0" indent="0">
                  <a:buNone/>
                </a:pPr>
                <a:endParaRPr lang="es-MX" sz="2400"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838200" y="450574"/>
                <a:ext cx="10515600" cy="5726389"/>
              </a:xfrm>
              <a:blipFill>
                <a:blip r:embed="rId2" cstate="print"/>
                <a:stretch>
                  <a:fillRect l="-928" r="-116"/>
                </a:stretch>
              </a:blipFill>
            </p:spPr>
            <p:txBody>
              <a:bodyPr/>
              <a:lstStyle/>
              <a:p>
                <a:r>
                  <a:rPr lang="es-MX">
                    <a:noFill/>
                  </a:rPr>
                  <a:t> </a:t>
                </a:r>
              </a:p>
            </p:txBody>
          </p:sp>
        </mc:Fallback>
      </mc:AlternateContent>
    </p:spTree>
    <p:extLst>
      <p:ext uri="{BB962C8B-B14F-4D97-AF65-F5344CB8AC3E}">
        <p14:creationId xmlns:p14="http://schemas.microsoft.com/office/powerpoint/2010/main" val="31371974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371061"/>
            <a:ext cx="10515600" cy="5805902"/>
          </a:xfrm>
        </p:spPr>
        <p:txBody>
          <a:bodyPr>
            <a:normAutofit/>
          </a:bodyPr>
          <a:lstStyle/>
          <a:p>
            <a:pPr marL="0" indent="0">
              <a:buNone/>
            </a:pPr>
            <a:r>
              <a:rPr lang="es-MX" sz="2400" b="1" i="1" dirty="0"/>
              <a:t>MATERIAL A UTILIZAR</a:t>
            </a:r>
          </a:p>
          <a:p>
            <a:pPr marL="0" indent="0">
              <a:buNone/>
            </a:pPr>
            <a:r>
              <a:rPr lang="es-MX" sz="2400" dirty="0"/>
              <a:t>•	Red de flujo.</a:t>
            </a:r>
          </a:p>
          <a:p>
            <a:pPr marL="0" indent="0">
              <a:buNone/>
            </a:pPr>
            <a:r>
              <a:rPr lang="es-MX" sz="2400" dirty="0"/>
              <a:t>•	Pinzas mecánicas.</a:t>
            </a:r>
          </a:p>
          <a:p>
            <a:pPr marL="0" indent="0">
              <a:buNone/>
            </a:pPr>
            <a:r>
              <a:rPr lang="es-MX" sz="2400" dirty="0"/>
              <a:t>•	Cinta métrica.</a:t>
            </a:r>
          </a:p>
          <a:p>
            <a:pPr marL="0" indent="0">
              <a:buNone/>
            </a:pPr>
            <a:r>
              <a:rPr lang="es-MX" sz="2400" dirty="0"/>
              <a:t>•	Desarmador plano</a:t>
            </a:r>
          </a:p>
          <a:p>
            <a:pPr marL="0" indent="0">
              <a:buNone/>
            </a:pPr>
            <a:endParaRPr lang="es-MX" sz="2400" dirty="0"/>
          </a:p>
          <a:p>
            <a:pPr marL="0" indent="0">
              <a:buNone/>
            </a:pPr>
            <a:r>
              <a:rPr lang="es-MX" sz="2400" b="1" i="1" dirty="0"/>
              <a:t>PROCEDIMIENTO</a:t>
            </a:r>
          </a:p>
          <a:p>
            <a:pPr marL="0" indent="0">
              <a:buNone/>
            </a:pPr>
            <a:r>
              <a:rPr lang="es-MX" sz="2400" dirty="0"/>
              <a:t>PÉRDIDAS POR FRICCIÓN</a:t>
            </a:r>
          </a:p>
          <a:p>
            <a:pPr lvl="0"/>
            <a:r>
              <a:rPr lang="es-MX" sz="2400" dirty="0"/>
              <a:t>Encender la bomba en la red de flujo.</a:t>
            </a:r>
          </a:p>
          <a:p>
            <a:r>
              <a:rPr lang="es-MX" sz="2400" dirty="0"/>
              <a:t>Establecer un flujo conocido, manipular las válvulas de tal manera que todo el flujo pase por la tubería de 1'', y medir la caída de presión en un tramo de tubería recta, medir la distancia entre las dos tomas de presión.</a:t>
            </a:r>
          </a:p>
        </p:txBody>
      </p:sp>
    </p:spTree>
    <p:extLst>
      <p:ext uri="{BB962C8B-B14F-4D97-AF65-F5344CB8AC3E}">
        <p14:creationId xmlns:p14="http://schemas.microsoft.com/office/powerpoint/2010/main" val="568250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lnSpcReduction="10000"/>
          </a:bodyPr>
          <a:lstStyle/>
          <a:p>
            <a:r>
              <a:rPr lang="es-MX" dirty="0"/>
              <a:t>Es requisito usar bata de laboratorio y pantalón en las sesiones de laboratorio, así como zapatos de tacón bajo</a:t>
            </a:r>
          </a:p>
          <a:p>
            <a:r>
              <a:rPr lang="es-MX" dirty="0"/>
              <a:t>Usar un diario de laboratorio para el registro de trabajo</a:t>
            </a:r>
          </a:p>
          <a:p>
            <a:r>
              <a:rPr lang="es-MX" dirty="0"/>
              <a:t>Al final de cada sesión de prácticas, se revisará el diario para dar seguimiento a la realización de las prácticas.</a:t>
            </a:r>
          </a:p>
          <a:p>
            <a:r>
              <a:rPr lang="es-MX" dirty="0"/>
              <a:t>Usar pluma para llenar tanto reportes como diario de laboratorio.</a:t>
            </a:r>
          </a:p>
          <a:p>
            <a:endParaRPr lang="es-MX" dirty="0"/>
          </a:p>
          <a:p>
            <a:r>
              <a:rPr lang="es-MX" dirty="0"/>
              <a:t>Contenido del diario: Fecha, número y nombre de la práctica, objetivo, explicación de la práctica, procedimiento, datos experimentales .</a:t>
            </a:r>
          </a:p>
          <a:p>
            <a:endParaRPr lang="es-MX" dirty="0"/>
          </a:p>
        </p:txBody>
      </p:sp>
    </p:spTree>
    <p:extLst>
      <p:ext uri="{BB962C8B-B14F-4D97-AF65-F5344CB8AC3E}">
        <p14:creationId xmlns:p14="http://schemas.microsoft.com/office/powerpoint/2010/main" val="18353725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424070"/>
            <a:ext cx="10515600" cy="5752893"/>
          </a:xfrm>
        </p:spPr>
        <p:txBody>
          <a:bodyPr>
            <a:normAutofit/>
          </a:bodyPr>
          <a:lstStyle/>
          <a:p>
            <a:pPr marL="0" indent="0">
              <a:buNone/>
            </a:pPr>
            <a:r>
              <a:rPr lang="es-MX" sz="2400" dirty="0"/>
              <a:t>3.	Con este mismo flujo, manipular las válvulas de tal forma que ahora el flujo pase a través de la tubería de 3/4'', y medir la caída de presión que ofrece el tramo de tubería recta evaluado; medir la distancia entre las dos tomas de presión.</a:t>
            </a:r>
          </a:p>
          <a:p>
            <a:pPr marL="0" indent="0">
              <a:buNone/>
            </a:pPr>
            <a:r>
              <a:rPr lang="es-MX" sz="2400" dirty="0"/>
              <a:t>4.	Con el mismo flujo, disponer ahora las válvulas para que el flujo pase por la tubería de 1/2'', y medir la caída de presión del tramo de tubería evaluado; medir la distancia entre las dos tomas de presión.</a:t>
            </a:r>
          </a:p>
          <a:p>
            <a:pPr marL="0" indent="0">
              <a:buNone/>
            </a:pPr>
            <a:r>
              <a:rPr lang="es-MX" sz="2400" dirty="0"/>
              <a:t>5.	Repetir los pasos anteriores para 6 flujos distintos.</a:t>
            </a:r>
          </a:p>
          <a:p>
            <a:pPr marL="0" indent="0">
              <a:buNone/>
            </a:pPr>
            <a:r>
              <a:rPr lang="es-MX" sz="2400" dirty="0"/>
              <a:t>6.	Apagar la bomba.</a:t>
            </a:r>
          </a:p>
          <a:p>
            <a:pPr marL="0" indent="0">
              <a:buNone/>
            </a:pPr>
            <a:endParaRPr lang="es-MX" sz="2400" dirty="0"/>
          </a:p>
          <a:p>
            <a:pPr marL="0" indent="0">
              <a:buNone/>
            </a:pPr>
            <a:r>
              <a:rPr lang="es-MX" sz="2400" dirty="0"/>
              <a:t>LONGITUD EQUIVALENTE</a:t>
            </a:r>
          </a:p>
          <a:p>
            <a:pPr lvl="0"/>
            <a:r>
              <a:rPr lang="es-MX" sz="2400" dirty="0"/>
              <a:t>Seleccionar los accesorios para los cuales se evaluará la longitud equivalente.</a:t>
            </a:r>
          </a:p>
          <a:p>
            <a:pPr lvl="0"/>
            <a:r>
              <a:rPr lang="es-MX" sz="2400" dirty="0"/>
              <a:t>Es necesario que el flujo no se ramifique, para que las lecturas sean fidedignas (abrir o cerrar las válvulas de la red que se crean convenientes).</a:t>
            </a:r>
          </a:p>
          <a:p>
            <a:r>
              <a:rPr lang="es-MX" sz="2400" dirty="0"/>
              <a:t>Encender la bomba</a:t>
            </a:r>
            <a:endParaRPr lang="es-MX" sz="2000" dirty="0"/>
          </a:p>
        </p:txBody>
      </p:sp>
    </p:spTree>
    <p:extLst>
      <p:ext uri="{BB962C8B-B14F-4D97-AF65-F5344CB8AC3E}">
        <p14:creationId xmlns:p14="http://schemas.microsoft.com/office/powerpoint/2010/main" val="39860729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463825" y="344557"/>
                <a:ext cx="11529391" cy="6096000"/>
              </a:xfrm>
            </p:spPr>
            <p:txBody>
              <a:bodyPr>
                <a:noAutofit/>
              </a:bodyPr>
              <a:lstStyle/>
              <a:p>
                <a:r>
                  <a:rPr lang="es-MX" sz="2000" dirty="0"/>
                  <a:t>Medir la caída de presión que se origina en cada accesorio, con respecto al flujo y al porcentaje de abertura (para las válvulas).</a:t>
                </a:r>
              </a:p>
              <a:p>
                <a:r>
                  <a:rPr lang="es-MX" sz="2000" dirty="0"/>
                  <a:t>Originar 6 lecturas diferentes para cada accesorio en cuestión, logrando esto con modificaciones de flujo.</a:t>
                </a:r>
              </a:p>
              <a:p>
                <a:r>
                  <a:rPr lang="es-MX" sz="2000" dirty="0"/>
                  <a:t>Apagar la bomba</a:t>
                </a:r>
              </a:p>
              <a:p>
                <a:pPr marL="0" indent="0">
                  <a:buNone/>
                </a:pPr>
                <a:r>
                  <a:rPr lang="es-MX" sz="2000" b="1" i="1" dirty="0"/>
                  <a:t>REPORTE</a:t>
                </a:r>
                <a:endParaRPr lang="es-MX" sz="2000" i="1" dirty="0"/>
              </a:p>
              <a:p>
                <a:pPr marL="0" lvl="0" indent="0">
                  <a:buNone/>
                </a:pPr>
                <a:r>
                  <a:rPr lang="es-MX" sz="2000" dirty="0"/>
                  <a:t>Calcule el factor de fricción y grafíquelo con respecto al número de Reynolds para cada una de las tuberías. Reportar una gráfica con tres curvas, una para cada diámetro de tubería.</a:t>
                </a:r>
              </a:p>
              <a:p>
                <a:pPr marL="0" lvl="0" indent="0">
                  <a:buNone/>
                </a:pPr>
                <a:r>
                  <a:rPr lang="es-MX" sz="2000" dirty="0"/>
                  <a:t>Reportar una ecuación que relacione al factor de fricción con el número de Reynolds para cada una de las tuberías.</a:t>
                </a:r>
              </a:p>
              <a:p>
                <a:pPr marL="0" lvl="0" indent="0">
                  <a:buNone/>
                </a:pPr>
                <a:r>
                  <a:rPr lang="es-MX" sz="2000" dirty="0"/>
                  <a:t>Calcular la longitud equivalente (L/D) de cada uno de los accesorios estudiados, mediante el uso de la siguiente fórmula:</a:t>
                </a:r>
              </a:p>
              <a:p>
                <a:pPr marL="0" indent="0">
                  <a:buNone/>
                </a:pPr>
                <a:r>
                  <a:rPr lang="es-MX" sz="2000" dirty="0"/>
                  <a:t> </a:t>
                </a:r>
              </a:p>
              <a:p>
                <a:pPr marL="0" indent="0">
                  <a:buNone/>
                </a:pPr>
                <a14:m>
                  <m:oMathPara xmlns:m="http://schemas.openxmlformats.org/officeDocument/2006/math">
                    <m:oMathParaPr>
                      <m:jc m:val="centerGroup"/>
                    </m:oMathParaPr>
                    <m:oMath xmlns:m="http://schemas.openxmlformats.org/officeDocument/2006/math">
                      <m:f>
                        <m:fPr>
                          <m:ctrlPr>
                            <a:rPr lang="es-MX" sz="2000" i="1">
                              <a:latin typeface="Cambria Math" panose="02040503050406030204" pitchFamily="18" charset="0"/>
                            </a:rPr>
                          </m:ctrlPr>
                        </m:fPr>
                        <m:num>
                          <m:r>
                            <a:rPr lang="es-ES" sz="2000">
                              <a:latin typeface="Cambria Math" panose="02040503050406030204" pitchFamily="18" charset="0"/>
                            </a:rPr>
                            <m:t>2 </m:t>
                          </m:r>
                          <m:sSub>
                            <m:sSubPr>
                              <m:ctrlPr>
                                <a:rPr lang="es-MX" sz="2000" i="1">
                                  <a:latin typeface="Cambria Math" panose="02040503050406030204" pitchFamily="18" charset="0"/>
                                </a:rPr>
                              </m:ctrlPr>
                            </m:sSubPr>
                            <m:e>
                              <m:r>
                                <m:rPr>
                                  <m:sty m:val="p"/>
                                </m:rPr>
                                <a:rPr lang="es-ES" sz="2000">
                                  <a:latin typeface="Cambria Math" panose="02040503050406030204" pitchFamily="18" charset="0"/>
                                </a:rPr>
                                <m:t>g</m:t>
                              </m:r>
                            </m:e>
                            <m:sub>
                              <m:r>
                                <m:rPr>
                                  <m:sty m:val="p"/>
                                </m:rPr>
                                <a:rPr lang="es-ES" sz="2000">
                                  <a:latin typeface="Cambria Math" panose="02040503050406030204" pitchFamily="18" charset="0"/>
                                </a:rPr>
                                <m:t>c</m:t>
                              </m:r>
                            </m:sub>
                          </m:sSub>
                          <m:r>
                            <a:rPr lang="es-ES" sz="2000">
                              <a:latin typeface="Cambria Math" panose="02040503050406030204" pitchFamily="18" charset="0"/>
                            </a:rPr>
                            <m:t> ∆</m:t>
                          </m:r>
                          <m:r>
                            <m:rPr>
                              <m:sty m:val="p"/>
                            </m:rPr>
                            <a:rPr lang="es-ES" sz="2000">
                              <a:latin typeface="Cambria Math" panose="02040503050406030204" pitchFamily="18" charset="0"/>
                            </a:rPr>
                            <m:t>P</m:t>
                          </m:r>
                        </m:num>
                        <m:den>
                          <m:sSup>
                            <m:sSupPr>
                              <m:ctrlPr>
                                <a:rPr lang="es-MX" sz="2000" i="1">
                                  <a:latin typeface="Cambria Math" panose="02040503050406030204" pitchFamily="18" charset="0"/>
                                </a:rPr>
                              </m:ctrlPr>
                            </m:sSupPr>
                            <m:e>
                              <m:r>
                                <m:rPr>
                                  <m:sty m:val="p"/>
                                </m:rPr>
                                <a:rPr lang="es-ES" sz="2000">
                                  <a:latin typeface="Cambria Math" panose="02040503050406030204" pitchFamily="18" charset="0"/>
                                </a:rPr>
                                <m:t>V</m:t>
                              </m:r>
                            </m:e>
                            <m:sup>
                              <m:r>
                                <a:rPr lang="es-ES" sz="2000">
                                  <a:latin typeface="Cambria Math" panose="02040503050406030204" pitchFamily="18" charset="0"/>
                                </a:rPr>
                                <m:t>2</m:t>
                              </m:r>
                            </m:sup>
                          </m:sSup>
                          <m:r>
                            <a:rPr lang="es-ES" sz="2000">
                              <a:latin typeface="Cambria Math" panose="02040503050406030204" pitchFamily="18" charset="0"/>
                            </a:rPr>
                            <m:t> </m:t>
                          </m:r>
                          <m:r>
                            <m:rPr>
                              <m:sty m:val="p"/>
                            </m:rPr>
                            <a:rPr lang="es-ES" sz="2000">
                              <a:latin typeface="Cambria Math" panose="02040503050406030204" pitchFamily="18" charset="0"/>
                            </a:rPr>
                            <m:t>f</m:t>
                          </m:r>
                        </m:den>
                      </m:f>
                      <m:r>
                        <a:rPr lang="es-ES" sz="2000">
                          <a:latin typeface="Cambria Math" panose="02040503050406030204" pitchFamily="18" charset="0"/>
                        </a:rPr>
                        <m:t>=</m:t>
                      </m:r>
                      <m:f>
                        <m:fPr>
                          <m:ctrlPr>
                            <a:rPr lang="es-MX" sz="2000" i="1">
                              <a:latin typeface="Cambria Math" panose="02040503050406030204" pitchFamily="18" charset="0"/>
                            </a:rPr>
                          </m:ctrlPr>
                        </m:fPr>
                        <m:num>
                          <m:r>
                            <m:rPr>
                              <m:sty m:val="p"/>
                            </m:rPr>
                            <a:rPr lang="es-ES" sz="2000">
                              <a:latin typeface="Cambria Math" panose="02040503050406030204" pitchFamily="18" charset="0"/>
                            </a:rPr>
                            <m:t>L</m:t>
                          </m:r>
                        </m:num>
                        <m:den>
                          <m:r>
                            <m:rPr>
                              <m:sty m:val="p"/>
                            </m:rPr>
                            <a:rPr lang="es-ES" sz="2000">
                              <a:latin typeface="Cambria Math" panose="02040503050406030204" pitchFamily="18" charset="0"/>
                            </a:rPr>
                            <m:t>D</m:t>
                          </m:r>
                        </m:den>
                      </m:f>
                    </m:oMath>
                  </m:oMathPara>
                </a14:m>
                <a:endParaRPr lang="es-MX" sz="2000" dirty="0"/>
              </a:p>
              <a:p>
                <a:pPr marL="0" indent="0">
                  <a:buNone/>
                </a:pPr>
                <a:r>
                  <a:rPr lang="es-MX" sz="2000" dirty="0"/>
                  <a:t> </a:t>
                </a:r>
              </a:p>
              <a:p>
                <a:pPr marL="0" indent="0">
                  <a:buNone/>
                </a:pPr>
                <a:r>
                  <a:rPr lang="es-MX" sz="2000" dirty="0"/>
                  <a:t>Reporte la longitud equivalente para cada valor experimental realizado y el promedio por accesorio; consulte los valores publicados en la literatura</a:t>
                </a:r>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463825" y="344557"/>
                <a:ext cx="11529391" cy="6096000"/>
              </a:xfrm>
              <a:blipFill>
                <a:blip r:embed="rId2" cstate="print"/>
                <a:stretch>
                  <a:fillRect l="-529" t="-1100" r="-635"/>
                </a:stretch>
              </a:blipFill>
            </p:spPr>
            <p:txBody>
              <a:bodyPr/>
              <a:lstStyle/>
              <a:p>
                <a:r>
                  <a:rPr lang="es-MX">
                    <a:noFill/>
                  </a:rPr>
                  <a:t> </a:t>
                </a:r>
              </a:p>
            </p:txBody>
          </p:sp>
        </mc:Fallback>
      </mc:AlternateContent>
    </p:spTree>
    <p:extLst>
      <p:ext uri="{BB962C8B-B14F-4D97-AF65-F5344CB8AC3E}">
        <p14:creationId xmlns:p14="http://schemas.microsoft.com/office/powerpoint/2010/main" val="13267393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Práctica 5. Conducción</a:t>
            </a:r>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p:txBody>
              <a:bodyPr/>
              <a:lstStyle/>
              <a:p>
                <a:r>
                  <a:rPr lang="es-MX" dirty="0"/>
                  <a:t>Objetivo:</a:t>
                </a:r>
              </a:p>
              <a:p>
                <a:pPr marL="0" indent="0">
                  <a:buNone/>
                </a:pPr>
                <a:r>
                  <a:rPr lang="es-MX" dirty="0"/>
                  <a:t>Determinar la conductividad térmica de diferentes metales en el aparato de conducción.</a:t>
                </a:r>
              </a:p>
              <a:p>
                <a:pPr marL="0" indent="0">
                  <a:buNone/>
                </a:pPr>
                <a:endParaRPr lang="es-MX" dirty="0"/>
              </a:p>
              <a:p>
                <a:pPr marL="0" indent="0">
                  <a:buNone/>
                </a:pPr>
                <a:r>
                  <a:rPr lang="es-MX" dirty="0"/>
                  <a:t>Introducción</a:t>
                </a:r>
              </a:p>
              <a:p>
                <a:pPr marL="0" indent="0">
                  <a:buNone/>
                </a:pPr>
                <a:r>
                  <a:rPr lang="es-MX" dirty="0"/>
                  <a:t>La conducción es un proceso en el que fluye calor dentro de un medio por choques moleculares.</a:t>
                </a:r>
              </a:p>
              <a:p>
                <a:pPr marL="0" indent="0">
                  <a:buNone/>
                </a:pPr>
                <a14:m>
                  <m:oMathPara xmlns:m="http://schemas.openxmlformats.org/officeDocument/2006/math">
                    <m:oMathParaPr>
                      <m:jc m:val="centerGroup"/>
                    </m:oMathParaPr>
                    <m:oMath xmlns:m="http://schemas.openxmlformats.org/officeDocument/2006/math">
                      <m:r>
                        <a:rPr lang="es-MX" b="0" i="1" smtClean="0">
                          <a:latin typeface="Cambria Math" panose="02040503050406030204" pitchFamily="18" charset="0"/>
                        </a:rPr>
                        <m:t>𝑄</m:t>
                      </m:r>
                      <m:r>
                        <a:rPr lang="es-MX" b="0" i="1" smtClean="0">
                          <a:latin typeface="Cambria Math" panose="02040503050406030204" pitchFamily="18" charset="0"/>
                        </a:rPr>
                        <m:t>=</m:t>
                      </m:r>
                      <m:r>
                        <a:rPr lang="es-MX" b="0" i="1" smtClean="0">
                          <a:latin typeface="Cambria Math" panose="02040503050406030204" pitchFamily="18" charset="0"/>
                        </a:rPr>
                        <m:t>𝑘𝐴</m:t>
                      </m:r>
                      <m:r>
                        <a:rPr lang="es-MX" b="0" i="1" smtClean="0">
                          <a:latin typeface="Cambria Math" panose="02040503050406030204" pitchFamily="18" charset="0"/>
                        </a:rPr>
                        <m:t> </m:t>
                      </m:r>
                      <m:r>
                        <a:rPr lang="es-MX" b="0" i="1" smtClean="0">
                          <a:latin typeface="Cambria Math" panose="02040503050406030204" pitchFamily="18" charset="0"/>
                        </a:rPr>
                        <m:t>𝛻</m:t>
                      </m:r>
                      <m:r>
                        <a:rPr lang="es-MX" b="0" i="1" smtClean="0">
                          <a:latin typeface="Cambria Math" panose="02040503050406030204" pitchFamily="18" charset="0"/>
                          <a:ea typeface="Cambria Math" panose="02040503050406030204" pitchFamily="18" charset="0"/>
                        </a:rPr>
                        <m:t>𝑇</m:t>
                      </m:r>
                      <m:r>
                        <a:rPr lang="es-MX" b="0" i="1" smtClean="0">
                          <a:latin typeface="Cambria Math" panose="02040503050406030204" pitchFamily="18" charset="0"/>
                          <a:ea typeface="Cambria Math" panose="02040503050406030204" pitchFamily="18" charset="0"/>
                        </a:rPr>
                        <m:t>=</m:t>
                      </m:r>
                      <m:r>
                        <a:rPr lang="es-MX" b="0" i="1" smtClean="0">
                          <a:latin typeface="Cambria Math" panose="02040503050406030204" pitchFamily="18" charset="0"/>
                          <a:ea typeface="Cambria Math" panose="02040503050406030204" pitchFamily="18" charset="0"/>
                        </a:rPr>
                        <m:t>𝑘𝐴</m:t>
                      </m:r>
                      <m:f>
                        <m:fPr>
                          <m:ctrlPr>
                            <a:rPr lang="es-MX" b="0" i="1" smtClean="0">
                              <a:latin typeface="Cambria Math" panose="02040503050406030204" pitchFamily="18" charset="0"/>
                              <a:ea typeface="Cambria Math" panose="02040503050406030204" pitchFamily="18" charset="0"/>
                            </a:rPr>
                          </m:ctrlPr>
                        </m:fPr>
                        <m:num>
                          <m:r>
                            <a:rPr lang="es-MX" b="0" i="1" smtClean="0">
                              <a:latin typeface="Cambria Math" panose="02040503050406030204" pitchFamily="18" charset="0"/>
                              <a:ea typeface="Cambria Math" panose="02040503050406030204" pitchFamily="18" charset="0"/>
                            </a:rPr>
                            <m:t>𝑑𝑇</m:t>
                          </m:r>
                        </m:num>
                        <m:den>
                          <m:r>
                            <a:rPr lang="es-MX" b="0" i="1" smtClean="0">
                              <a:latin typeface="Cambria Math" panose="02040503050406030204" pitchFamily="18" charset="0"/>
                              <a:ea typeface="Cambria Math" panose="02040503050406030204" pitchFamily="18" charset="0"/>
                            </a:rPr>
                            <m:t>𝑑𝑥</m:t>
                          </m:r>
                        </m:den>
                      </m:f>
                    </m:oMath>
                  </m:oMathPara>
                </a14:m>
                <a:endParaRPr lang="es-MX" dirty="0"/>
              </a:p>
              <a:p>
                <a:endParaRPr lang="es-MX"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blipFill>
                <a:blip r:embed="rId2"/>
                <a:stretch>
                  <a:fillRect l="-1217" t="-2241"/>
                </a:stretch>
              </a:blipFill>
            </p:spPr>
            <p:txBody>
              <a:bodyPr/>
              <a:lstStyle/>
              <a:p>
                <a:r>
                  <a:rPr lang="es-MX">
                    <a:noFill/>
                  </a:rPr>
                  <a:t> </a:t>
                </a:r>
              </a:p>
            </p:txBody>
          </p:sp>
        </mc:Fallback>
      </mc:AlternateContent>
    </p:spTree>
    <p:extLst>
      <p:ext uri="{BB962C8B-B14F-4D97-AF65-F5344CB8AC3E}">
        <p14:creationId xmlns:p14="http://schemas.microsoft.com/office/powerpoint/2010/main" val="34495425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cstate="print"/>
          <a:stretch>
            <a:fillRect/>
          </a:stretch>
        </p:blipFill>
        <p:spPr>
          <a:xfrm>
            <a:off x="1010924" y="130790"/>
            <a:ext cx="5095875" cy="2228850"/>
          </a:xfrm>
          <a:prstGeom prst="rect">
            <a:avLst/>
          </a:prstGeom>
        </p:spPr>
      </p:pic>
      <p:sp>
        <p:nvSpPr>
          <p:cNvPr id="5" name="CuadroTexto 4"/>
          <p:cNvSpPr txBox="1"/>
          <p:nvPr/>
        </p:nvSpPr>
        <p:spPr>
          <a:xfrm>
            <a:off x="6890196" y="530035"/>
            <a:ext cx="4778062" cy="1631216"/>
          </a:xfrm>
          <a:prstGeom prst="rect">
            <a:avLst/>
          </a:prstGeom>
          <a:noFill/>
        </p:spPr>
        <p:txBody>
          <a:bodyPr wrap="square" rtlCol="0">
            <a:spAutoFit/>
          </a:bodyPr>
          <a:lstStyle/>
          <a:p>
            <a:r>
              <a:rPr lang="es-MX" sz="2000" dirty="0"/>
              <a:t>La conductividad térmica varía con la temperatura y la presión en los fluidos. En los metales, aumenta al disminuir la temperatura, mientras que es lo contrario en materiales aislantes.</a:t>
            </a:r>
          </a:p>
        </p:txBody>
      </p:sp>
      <p:sp>
        <p:nvSpPr>
          <p:cNvPr id="6" name="CuadroTexto 5"/>
          <p:cNvSpPr txBox="1"/>
          <p:nvPr/>
        </p:nvSpPr>
        <p:spPr>
          <a:xfrm>
            <a:off x="746975" y="3078051"/>
            <a:ext cx="10315977" cy="1631216"/>
          </a:xfrm>
          <a:prstGeom prst="rect">
            <a:avLst/>
          </a:prstGeom>
          <a:noFill/>
        </p:spPr>
        <p:txBody>
          <a:bodyPr wrap="square" rtlCol="0">
            <a:spAutoFit/>
          </a:bodyPr>
          <a:lstStyle/>
          <a:p>
            <a:r>
              <a:rPr lang="es-MX" sz="2800" b="1" dirty="0"/>
              <a:t>Equipo y material utilizado</a:t>
            </a:r>
          </a:p>
          <a:p>
            <a:r>
              <a:rPr lang="es-MX" dirty="0"/>
              <a:t>Equipo de conducción</a:t>
            </a:r>
          </a:p>
          <a:p>
            <a:r>
              <a:rPr lang="es-MX" dirty="0"/>
              <a:t>Cronómetro</a:t>
            </a:r>
          </a:p>
          <a:p>
            <a:r>
              <a:rPr lang="es-MX" dirty="0"/>
              <a:t>Probeta</a:t>
            </a:r>
          </a:p>
          <a:p>
            <a:r>
              <a:rPr lang="es-MX" dirty="0"/>
              <a:t>Amperímetro de gancho</a:t>
            </a:r>
          </a:p>
        </p:txBody>
      </p:sp>
    </p:spTree>
    <p:extLst>
      <p:ext uri="{BB962C8B-B14F-4D97-AF65-F5344CB8AC3E}">
        <p14:creationId xmlns:p14="http://schemas.microsoft.com/office/powerpoint/2010/main" val="23780910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45772" y="0"/>
            <a:ext cx="10515600" cy="6858000"/>
          </a:xfrm>
        </p:spPr>
        <p:txBody>
          <a:bodyPr>
            <a:normAutofit/>
          </a:bodyPr>
          <a:lstStyle/>
          <a:p>
            <a:r>
              <a:rPr lang="es-MX" dirty="0"/>
              <a:t>Parte experimental</a:t>
            </a:r>
          </a:p>
          <a:p>
            <a:pPr marL="0" indent="0">
              <a:buNone/>
            </a:pPr>
            <a:endParaRPr lang="es-MX" sz="2000" dirty="0"/>
          </a:p>
          <a:p>
            <a:pPr marL="0" indent="0">
              <a:buNone/>
            </a:pPr>
            <a:endParaRPr lang="es-MX" sz="2000" dirty="0"/>
          </a:p>
          <a:p>
            <a:pPr marL="0" indent="0">
              <a:buNone/>
            </a:pPr>
            <a:endParaRPr lang="es-MX" sz="2000" dirty="0"/>
          </a:p>
          <a:p>
            <a:pPr marL="0" indent="0">
              <a:buNone/>
            </a:pPr>
            <a:endParaRPr lang="es-MX" sz="2000" dirty="0"/>
          </a:p>
          <a:p>
            <a:pPr marL="0" indent="0">
              <a:buNone/>
            </a:pPr>
            <a:endParaRPr lang="es-MX" sz="2000" dirty="0"/>
          </a:p>
          <a:p>
            <a:pPr marL="0" indent="0">
              <a:buNone/>
            </a:pPr>
            <a:endParaRPr lang="es-MX" sz="2000" dirty="0"/>
          </a:p>
          <a:p>
            <a:pPr marL="0" indent="0">
              <a:buNone/>
            </a:pPr>
            <a:endParaRPr lang="es-MX" sz="2000" dirty="0"/>
          </a:p>
          <a:p>
            <a:pPr marL="0" indent="0">
              <a:buNone/>
            </a:pPr>
            <a:endParaRPr lang="es-MX" sz="2000" dirty="0"/>
          </a:p>
          <a:p>
            <a:pPr marL="0" indent="0">
              <a:buNone/>
            </a:pPr>
            <a:endParaRPr lang="es-MX" sz="2000" dirty="0"/>
          </a:p>
          <a:p>
            <a:pPr marL="0" indent="0">
              <a:buNone/>
            </a:pPr>
            <a:endParaRPr lang="es-MX" sz="2000" dirty="0"/>
          </a:p>
          <a:p>
            <a:r>
              <a:rPr lang="es-MX" sz="2000" dirty="0"/>
              <a:t>Conectar el aparato a una fuente de 110 V. Encender los </a:t>
            </a:r>
            <a:r>
              <a:rPr lang="es-MX" sz="2000" dirty="0" err="1"/>
              <a:t>switches</a:t>
            </a:r>
            <a:r>
              <a:rPr lang="es-MX" sz="2000" dirty="0"/>
              <a:t> del aparato.</a:t>
            </a:r>
          </a:p>
          <a:p>
            <a:r>
              <a:rPr lang="es-MX" sz="2000" dirty="0"/>
              <a:t>Ajustar flujos de agua en sumideros a alrededor de 60 ml/min.</a:t>
            </a:r>
          </a:p>
          <a:p>
            <a:r>
              <a:rPr lang="es-MX" sz="2000" dirty="0"/>
              <a:t>Ajustar las perillas al nivel de calentamiento deseado.</a:t>
            </a:r>
          </a:p>
          <a:p>
            <a:r>
              <a:rPr lang="es-MX" sz="2000" dirty="0"/>
              <a:t>Registre las temperaturas de los termopares cada 5 minutos.</a:t>
            </a:r>
          </a:p>
          <a:p>
            <a:r>
              <a:rPr lang="es-MX" sz="2000" dirty="0"/>
              <a:t>Esperar a que el sistema alcance el estado estable</a:t>
            </a:r>
          </a:p>
          <a:p>
            <a:endParaRPr lang="es-MX" sz="2000" dirty="0"/>
          </a:p>
        </p:txBody>
      </p:sp>
      <p:pic>
        <p:nvPicPr>
          <p:cNvPr id="4" name="Imagen 3"/>
          <p:cNvPicPr>
            <a:picLocks noChangeAspect="1"/>
          </p:cNvPicPr>
          <p:nvPr/>
        </p:nvPicPr>
        <p:blipFill>
          <a:blip r:embed="rId2" cstate="print"/>
          <a:stretch>
            <a:fillRect/>
          </a:stretch>
        </p:blipFill>
        <p:spPr>
          <a:xfrm>
            <a:off x="630863" y="515758"/>
            <a:ext cx="8277225" cy="3971925"/>
          </a:xfrm>
          <a:prstGeom prst="rect">
            <a:avLst/>
          </a:prstGeom>
        </p:spPr>
      </p:pic>
    </p:spTree>
    <p:extLst>
      <p:ext uri="{BB962C8B-B14F-4D97-AF65-F5344CB8AC3E}">
        <p14:creationId xmlns:p14="http://schemas.microsoft.com/office/powerpoint/2010/main" val="23986796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0"/>
            <a:ext cx="10515600" cy="6176963"/>
          </a:xfrm>
        </p:spPr>
        <p:txBody>
          <a:bodyPr>
            <a:normAutofit/>
          </a:bodyPr>
          <a:lstStyle/>
          <a:p>
            <a:r>
              <a:rPr lang="es-MX" sz="2400" dirty="0"/>
              <a:t>Registrar las temperaturas de todos los termopares (agua, flujo de agua, potencia suministrada).</a:t>
            </a:r>
          </a:p>
          <a:p>
            <a:r>
              <a:rPr lang="es-MX" sz="2400" dirty="0"/>
              <a:t>Cambiar el nivel de la resistencia y repetir procedimiento.</a:t>
            </a:r>
          </a:p>
          <a:p>
            <a:r>
              <a:rPr lang="es-MX" sz="2400" dirty="0"/>
              <a:t>Bajar el nivel del reóstato a cero, apagar el equipo y desconectarlo. Dejar circulando el agua hasta que las placas lleguen a temperatura ambiente.</a:t>
            </a:r>
          </a:p>
          <a:p>
            <a:endParaRPr lang="es-MX" sz="2400" dirty="0"/>
          </a:p>
          <a:p>
            <a:pPr marL="0" indent="0">
              <a:buNone/>
            </a:pPr>
            <a:r>
              <a:rPr lang="es-MX" sz="3200" b="1" dirty="0"/>
              <a:t>Reporte</a:t>
            </a:r>
          </a:p>
          <a:p>
            <a:pPr marL="0" indent="0">
              <a:buNone/>
            </a:pPr>
            <a:r>
              <a:rPr lang="es-MX" sz="2400" dirty="0"/>
              <a:t>Realizar una gráfica de temperatura contra distancia en las dos placas utilizadas.</a:t>
            </a:r>
          </a:p>
          <a:p>
            <a:pPr marL="0" indent="0">
              <a:buNone/>
            </a:pPr>
            <a:r>
              <a:rPr lang="es-MX" sz="2400" dirty="0"/>
              <a:t>Determinar la conductividad térmica del material.</a:t>
            </a:r>
          </a:p>
          <a:p>
            <a:pPr marL="0" indent="0">
              <a:buNone/>
            </a:pPr>
            <a:r>
              <a:rPr lang="es-MX" sz="2400" dirty="0"/>
              <a:t>Comprobar la ley de Fourier usando los datos experimentales del sumidero de calor y los datos de la placa de calentamiento.</a:t>
            </a:r>
          </a:p>
          <a:p>
            <a:pPr marL="0" indent="0">
              <a:buNone/>
            </a:pPr>
            <a:endParaRPr lang="es-MX" sz="2400" dirty="0"/>
          </a:p>
        </p:txBody>
      </p:sp>
    </p:spTree>
    <p:extLst>
      <p:ext uri="{BB962C8B-B14F-4D97-AF65-F5344CB8AC3E}">
        <p14:creationId xmlns:p14="http://schemas.microsoft.com/office/powerpoint/2010/main" val="14268439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Práctica 6. Teorema de Bernoulli</a:t>
            </a:r>
          </a:p>
        </p:txBody>
      </p:sp>
      <p:sp>
        <p:nvSpPr>
          <p:cNvPr id="3" name="Marcador de contenido 2"/>
          <p:cNvSpPr>
            <a:spLocks noGrp="1"/>
          </p:cNvSpPr>
          <p:nvPr>
            <p:ph idx="1"/>
          </p:nvPr>
        </p:nvSpPr>
        <p:spPr/>
        <p:txBody>
          <a:bodyPr/>
          <a:lstStyle/>
          <a:p>
            <a:r>
              <a:rPr lang="es-MX" dirty="0"/>
              <a:t>Objetivo:</a:t>
            </a:r>
          </a:p>
          <a:p>
            <a:pPr marL="0" indent="0">
              <a:buNone/>
            </a:pPr>
            <a:r>
              <a:rPr lang="es-MX" dirty="0"/>
              <a:t>Calibrar un medidor tipo Venturi encontrando la ecuación que relaciona la caída de presión con el flujo.</a:t>
            </a:r>
          </a:p>
          <a:p>
            <a:pPr marL="0" indent="0">
              <a:buNone/>
            </a:pPr>
            <a:endParaRPr lang="es-MX" dirty="0"/>
          </a:p>
          <a:p>
            <a:r>
              <a:rPr lang="es-MX" dirty="0"/>
              <a:t>Fundamento</a:t>
            </a:r>
          </a:p>
          <a:p>
            <a:pPr marL="0" indent="0">
              <a:buNone/>
            </a:pPr>
            <a:r>
              <a:rPr lang="es-MX" dirty="0"/>
              <a:t>El tubo Venturi es una tubería corta entre dos tramos cónicos. Es un dispositivo que origina una pérdida de presión al pasar por él un fluido. La presión varía dependiendo de la proximidad a la sección estrecha</a:t>
            </a:r>
          </a:p>
        </p:txBody>
      </p:sp>
    </p:spTree>
    <p:extLst>
      <p:ext uri="{BB962C8B-B14F-4D97-AF65-F5344CB8AC3E}">
        <p14:creationId xmlns:p14="http://schemas.microsoft.com/office/powerpoint/2010/main" val="37985369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descr="Venturi%20meter"/>
          <p:cNvPicPr>
            <a:picLocks noGrp="1"/>
          </p:cNvPicPr>
          <p:nvPr>
            <p:ph idx="1"/>
          </p:nvPr>
        </p:nvPicPr>
        <p:blipFill>
          <a:blip r:embed="rId2" cstate="print">
            <a:extLst>
              <a:ext uri="{28A0092B-C50C-407E-A947-70E740481C1C}">
                <a14:useLocalDpi xmlns:a14="http://schemas.microsoft.com/office/drawing/2010/main" val="0"/>
              </a:ext>
            </a:extLst>
          </a:blip>
          <a:srcRect t="11301"/>
          <a:stretch>
            <a:fillRect/>
          </a:stretch>
        </p:blipFill>
        <p:spPr bwMode="auto">
          <a:xfrm>
            <a:off x="1263097" y="259454"/>
            <a:ext cx="5999094" cy="3345137"/>
          </a:xfrm>
          <a:prstGeom prst="rect">
            <a:avLst/>
          </a:prstGeom>
          <a:noFill/>
          <a:ln>
            <a:noFill/>
          </a:ln>
        </p:spPr>
      </p:pic>
      <mc:AlternateContent xmlns:mc="http://schemas.openxmlformats.org/markup-compatibility/2006" xmlns:a14="http://schemas.microsoft.com/office/drawing/2010/main">
        <mc:Choice Requires="a14">
          <p:sp>
            <p:nvSpPr>
              <p:cNvPr id="5" name="Rectángulo 4"/>
              <p:cNvSpPr/>
              <p:nvPr/>
            </p:nvSpPr>
            <p:spPr>
              <a:xfrm>
                <a:off x="344557" y="3962399"/>
                <a:ext cx="11396870" cy="2388026"/>
              </a:xfrm>
              <a:prstGeom prst="rect">
                <a:avLst/>
              </a:prstGeom>
            </p:spPr>
            <p:txBody>
              <a:bodyPr wrap="square">
                <a:spAutoFit/>
              </a:bodyPr>
              <a:lstStyle/>
              <a:p>
                <a:r>
                  <a:rPr lang="es-MX" sz="2400" dirty="0"/>
                  <a:t>La ecuación para el medidor puede obtenerse haciendo un balance de energía mecánica entre las dos tomas de presión. La diferencia de presión es una función del flujo que atraviesa el medidor tipo Venturi.</a:t>
                </a:r>
              </a:p>
              <a:p>
                <a:pPr/>
                <a14:m>
                  <m:oMathPara xmlns:m="http://schemas.openxmlformats.org/officeDocument/2006/math">
                    <m:oMathParaPr>
                      <m:jc m:val="centerGroup"/>
                    </m:oMathParaPr>
                    <m:oMath xmlns:m="http://schemas.openxmlformats.org/officeDocument/2006/math">
                      <m:sSub>
                        <m:sSubPr>
                          <m:ctrlPr>
                            <a:rPr lang="es-MX" i="1">
                              <a:latin typeface="Cambria Math" panose="02040503050406030204" pitchFamily="18" charset="0"/>
                            </a:rPr>
                          </m:ctrlPr>
                        </m:sSubPr>
                        <m:e>
                          <m:r>
                            <m:rPr>
                              <m:sty m:val="p"/>
                            </m:rPr>
                            <a:rPr lang="es-MX">
                              <a:latin typeface="Cambria Math" panose="02040503050406030204" pitchFamily="18" charset="0"/>
                            </a:rPr>
                            <m:t>V</m:t>
                          </m:r>
                        </m:e>
                        <m:sub>
                          <m:r>
                            <m:rPr>
                              <m:sty m:val="p"/>
                            </m:rPr>
                            <a:rPr lang="es-MX">
                              <a:latin typeface="Cambria Math" panose="02040503050406030204" pitchFamily="18" charset="0"/>
                            </a:rPr>
                            <m:t>a</m:t>
                          </m:r>
                        </m:sub>
                      </m:sSub>
                      <m:r>
                        <a:rPr lang="es-MX">
                          <a:latin typeface="Cambria Math" panose="02040503050406030204" pitchFamily="18" charset="0"/>
                        </a:rPr>
                        <m:t>=</m:t>
                      </m:r>
                      <m:sSub>
                        <m:sSubPr>
                          <m:ctrlPr>
                            <a:rPr lang="es-MX" i="1">
                              <a:latin typeface="Cambria Math" panose="02040503050406030204" pitchFamily="18" charset="0"/>
                            </a:rPr>
                          </m:ctrlPr>
                        </m:sSubPr>
                        <m:e>
                          <m:r>
                            <m:rPr>
                              <m:sty m:val="p"/>
                            </m:rPr>
                            <a:rPr lang="es-MX">
                              <a:latin typeface="Cambria Math" panose="02040503050406030204" pitchFamily="18" charset="0"/>
                            </a:rPr>
                            <m:t>C</m:t>
                          </m:r>
                        </m:e>
                        <m:sub>
                          <m:r>
                            <m:rPr>
                              <m:sty m:val="p"/>
                            </m:rPr>
                            <a:rPr lang="es-MX">
                              <a:latin typeface="Cambria Math" panose="02040503050406030204" pitchFamily="18" charset="0"/>
                            </a:rPr>
                            <m:t>v</m:t>
                          </m:r>
                        </m:sub>
                      </m:sSub>
                      <m:rad>
                        <m:radPr>
                          <m:degHide m:val="on"/>
                          <m:ctrlPr>
                            <a:rPr lang="es-MX" i="1">
                              <a:latin typeface="Cambria Math" panose="02040503050406030204" pitchFamily="18" charset="0"/>
                            </a:rPr>
                          </m:ctrlPr>
                        </m:radPr>
                        <m:deg/>
                        <m:e>
                          <m:f>
                            <m:fPr>
                              <m:ctrlPr>
                                <a:rPr lang="es-MX" i="1">
                                  <a:latin typeface="Cambria Math" panose="02040503050406030204" pitchFamily="18" charset="0"/>
                                </a:rPr>
                              </m:ctrlPr>
                            </m:fPr>
                            <m:num>
                              <m:r>
                                <a:rPr lang="es-MX">
                                  <a:latin typeface="Cambria Math" panose="02040503050406030204" pitchFamily="18" charset="0"/>
                                </a:rPr>
                                <m:t>2 </m:t>
                              </m:r>
                              <m:sSub>
                                <m:sSubPr>
                                  <m:ctrlPr>
                                    <a:rPr lang="es-MX" i="1">
                                      <a:latin typeface="Cambria Math" panose="02040503050406030204" pitchFamily="18" charset="0"/>
                                    </a:rPr>
                                  </m:ctrlPr>
                                </m:sSubPr>
                                <m:e>
                                  <m:r>
                                    <m:rPr>
                                      <m:sty m:val="p"/>
                                    </m:rPr>
                                    <a:rPr lang="es-MX">
                                      <a:latin typeface="Cambria Math" panose="02040503050406030204" pitchFamily="18" charset="0"/>
                                    </a:rPr>
                                    <m:t>g</m:t>
                                  </m:r>
                                </m:e>
                                <m:sub>
                                  <m:r>
                                    <m:rPr>
                                      <m:sty m:val="p"/>
                                    </m:rPr>
                                    <a:rPr lang="es-MX">
                                      <a:latin typeface="Cambria Math" panose="02040503050406030204" pitchFamily="18" charset="0"/>
                                    </a:rPr>
                                    <m:t>c</m:t>
                                  </m:r>
                                </m:sub>
                              </m:sSub>
                              <m:r>
                                <a:rPr lang="es-MX">
                                  <a:latin typeface="Cambria Math" panose="02040503050406030204" pitchFamily="18" charset="0"/>
                                </a:rPr>
                                <m:t> ∆</m:t>
                              </m:r>
                              <m:r>
                                <m:rPr>
                                  <m:sty m:val="p"/>
                                </m:rPr>
                                <a:rPr lang="es-MX">
                                  <a:latin typeface="Cambria Math" panose="02040503050406030204" pitchFamily="18" charset="0"/>
                                </a:rPr>
                                <m:t>P</m:t>
                              </m:r>
                            </m:num>
                            <m:den>
                              <m:r>
                                <m:rPr>
                                  <m:sty m:val="p"/>
                                </m:rPr>
                                <a:rPr lang="es-MX">
                                  <a:latin typeface="Cambria Math" panose="02040503050406030204" pitchFamily="18" charset="0"/>
                                </a:rPr>
                                <m:t>ρ</m:t>
                              </m:r>
                              <m:r>
                                <a:rPr lang="es-MX">
                                  <a:latin typeface="Cambria Math" panose="02040503050406030204" pitchFamily="18" charset="0"/>
                                </a:rPr>
                                <m:t> </m:t>
                              </m:r>
                              <m:d>
                                <m:dPr>
                                  <m:ctrlPr>
                                    <a:rPr lang="es-MX" i="1">
                                      <a:latin typeface="Cambria Math" panose="02040503050406030204" pitchFamily="18" charset="0"/>
                                    </a:rPr>
                                  </m:ctrlPr>
                                </m:dPr>
                                <m:e>
                                  <m:r>
                                    <a:rPr lang="es-MX">
                                      <a:latin typeface="Cambria Math" panose="02040503050406030204" pitchFamily="18" charset="0"/>
                                    </a:rPr>
                                    <m:t>1</m:t>
                                  </m:r>
                                  <m:r>
                                    <a:rPr lang="es-MX" i="1">
                                      <a:latin typeface="Cambria Math" panose="02040503050406030204" pitchFamily="18" charset="0"/>
                                    </a:rPr>
                                    <m:t>−</m:t>
                                  </m:r>
                                  <m:sSup>
                                    <m:sSupPr>
                                      <m:ctrlPr>
                                        <a:rPr lang="es-MX" i="1">
                                          <a:latin typeface="Cambria Math" panose="02040503050406030204" pitchFamily="18" charset="0"/>
                                        </a:rPr>
                                      </m:ctrlPr>
                                    </m:sSupPr>
                                    <m:e>
                                      <m:r>
                                        <m:rPr>
                                          <m:sty m:val="p"/>
                                        </m:rPr>
                                        <a:rPr lang="el-GR" i="1" smtClean="0">
                                          <a:latin typeface="Cambria Math" panose="02040503050406030204" pitchFamily="18" charset="0"/>
                                          <a:ea typeface="Cambria Math" panose="02040503050406030204" pitchFamily="18" charset="0"/>
                                        </a:rPr>
                                        <m:t>β</m:t>
                                      </m:r>
                                    </m:e>
                                    <m:sup>
                                      <m:r>
                                        <a:rPr lang="es-MX">
                                          <a:latin typeface="Cambria Math" panose="02040503050406030204" pitchFamily="18" charset="0"/>
                                        </a:rPr>
                                        <m:t>4</m:t>
                                      </m:r>
                                    </m:sup>
                                  </m:sSup>
                                </m:e>
                              </m:d>
                            </m:den>
                          </m:f>
                        </m:e>
                      </m:rad>
                    </m:oMath>
                  </m:oMathPara>
                </a14:m>
                <a:endParaRPr lang="es-MX" sz="2400" dirty="0">
                  <a:effectLst/>
                </a:endParaRPr>
              </a:p>
              <a:p>
                <a:endParaRPr lang="es-MX" sz="2400" dirty="0"/>
              </a:p>
            </p:txBody>
          </p:sp>
        </mc:Choice>
        <mc:Fallback xmlns="">
          <p:sp>
            <p:nvSpPr>
              <p:cNvPr id="5" name="Rectángulo 4"/>
              <p:cNvSpPr>
                <a:spLocks noRot="1" noChangeAspect="1" noMove="1" noResize="1" noEditPoints="1" noAdjustHandles="1" noChangeArrowheads="1" noChangeShapeType="1" noTextEdit="1"/>
              </p:cNvSpPr>
              <p:nvPr/>
            </p:nvSpPr>
            <p:spPr>
              <a:xfrm>
                <a:off x="344557" y="3962399"/>
                <a:ext cx="11396870" cy="2388026"/>
              </a:xfrm>
              <a:prstGeom prst="rect">
                <a:avLst/>
              </a:prstGeom>
              <a:blipFill>
                <a:blip r:embed="rId3" cstate="print"/>
                <a:stretch>
                  <a:fillRect l="-856" t="-2041"/>
                </a:stretch>
              </a:blipFill>
            </p:spPr>
            <p:txBody>
              <a:bodyPr/>
              <a:lstStyle/>
              <a:p>
                <a:r>
                  <a:rPr lang="es-MX">
                    <a:noFill/>
                  </a:rPr>
                  <a:t> </a:t>
                </a:r>
              </a:p>
            </p:txBody>
          </p:sp>
        </mc:Fallback>
      </mc:AlternateContent>
    </p:spTree>
    <p:extLst>
      <p:ext uri="{BB962C8B-B14F-4D97-AF65-F5344CB8AC3E}">
        <p14:creationId xmlns:p14="http://schemas.microsoft.com/office/powerpoint/2010/main" val="32139447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586409" y="341380"/>
                <a:ext cx="11049000" cy="5940149"/>
              </a:xfrm>
            </p:spPr>
            <p:txBody>
              <a:bodyPr>
                <a:normAutofit/>
              </a:bodyPr>
              <a:lstStyle/>
              <a:p>
                <a:pPr marL="0" indent="0">
                  <a:buNone/>
                </a:pPr>
                <a:r>
                  <a:rPr lang="es-MX" sz="2400" dirty="0"/>
                  <a:t>Donde</a:t>
                </a:r>
              </a:p>
              <a:p>
                <a:r>
                  <a:rPr lang="es-MX" sz="2400" dirty="0"/>
                  <a:t>V</a:t>
                </a:r>
                <a:r>
                  <a:rPr lang="es-MX" sz="2400" baseline="-25000" dirty="0"/>
                  <a:t>a</a:t>
                </a:r>
                <a:r>
                  <a:rPr lang="es-MX" sz="2400" dirty="0"/>
                  <a:t> = Velocidad lineal del fluido en el punto a.</a:t>
                </a:r>
              </a:p>
              <a:p>
                <a:r>
                  <a:rPr lang="es-MX" sz="2400" dirty="0"/>
                  <a:t>ρ = Densidad del fluido.</a:t>
                </a:r>
              </a:p>
              <a:p>
                <a:r>
                  <a:rPr lang="es-MX" sz="2400" dirty="0" err="1"/>
                  <a:t>C</a:t>
                </a:r>
                <a:r>
                  <a:rPr lang="es-MX" sz="2400" baseline="-25000" dirty="0" err="1"/>
                  <a:t>v</a:t>
                </a:r>
                <a:r>
                  <a:rPr lang="es-MX" sz="2400" dirty="0"/>
                  <a:t> = Constante del medidor.</a:t>
                </a:r>
              </a:p>
              <a:p>
                <a:r>
                  <a:rPr lang="es-MX" sz="2400" dirty="0"/>
                  <a:t>∆P = Caída de presión en el medidor.</a:t>
                </a:r>
              </a:p>
              <a:p>
                <a:r>
                  <a:rPr lang="es-MX" sz="2400" dirty="0">
                    <a:latin typeface="Symbol" panose="05050102010706020507" pitchFamily="18" charset="2"/>
                  </a:rPr>
                  <a:t>b</a:t>
                </a:r>
                <a:r>
                  <a:rPr lang="es-MX" sz="2400" dirty="0"/>
                  <a:t> = Constante del medidor = D</a:t>
                </a:r>
                <a:r>
                  <a:rPr lang="es-MX" sz="2400" baseline="-25000" dirty="0"/>
                  <a:t>a</a:t>
                </a:r>
                <a:r>
                  <a:rPr lang="es-MX" sz="2400" dirty="0"/>
                  <a:t>/</a:t>
                </a:r>
                <a:r>
                  <a:rPr lang="es-MX" sz="2400" dirty="0" err="1"/>
                  <a:t>D</a:t>
                </a:r>
                <a:r>
                  <a:rPr lang="es-MX" sz="2400" baseline="-25000" dirty="0" err="1"/>
                  <a:t>b</a:t>
                </a:r>
                <a:r>
                  <a:rPr lang="es-MX" sz="2400" dirty="0"/>
                  <a:t>.</a:t>
                </a:r>
              </a:p>
              <a:p>
                <a:pPr marL="0" indent="0">
                  <a:buNone/>
                </a:pPr>
                <a:r>
                  <a:rPr lang="es-MX" dirty="0"/>
                  <a:t>La ecuación empírica de un medidor tipo Venturi para calcular el flujo en función de la caída de presión es:</a:t>
                </a:r>
              </a:p>
              <a:p>
                <a:pPr marL="0" indent="0">
                  <a:buNone/>
                </a:pPr>
                <a14:m>
                  <m:oMathPara xmlns:m="http://schemas.openxmlformats.org/officeDocument/2006/math">
                    <m:oMathParaPr>
                      <m:jc m:val="centerGroup"/>
                    </m:oMathParaPr>
                    <m:oMath xmlns:m="http://schemas.openxmlformats.org/officeDocument/2006/math">
                      <m:r>
                        <m:rPr>
                          <m:sty m:val="p"/>
                        </m:rPr>
                        <a:rPr lang="es-MX">
                          <a:latin typeface="Cambria Math" panose="02040503050406030204" pitchFamily="18" charset="0"/>
                        </a:rPr>
                        <m:t>Q</m:t>
                      </m:r>
                      <m:r>
                        <a:rPr lang="es-MX">
                          <a:latin typeface="Cambria Math" panose="02040503050406030204" pitchFamily="18" charset="0"/>
                        </a:rPr>
                        <m:t>=</m:t>
                      </m:r>
                      <m:r>
                        <m:rPr>
                          <m:sty m:val="p"/>
                        </m:rPr>
                        <a:rPr lang="es-MX">
                          <a:latin typeface="Cambria Math" panose="02040503050406030204" pitchFamily="18" charset="0"/>
                        </a:rPr>
                        <m:t>a</m:t>
                      </m:r>
                      <m:sSup>
                        <m:sSupPr>
                          <m:ctrlPr>
                            <a:rPr lang="es-MX" i="1">
                              <a:latin typeface="Cambria Math" panose="02040503050406030204" pitchFamily="18" charset="0"/>
                            </a:rPr>
                          </m:ctrlPr>
                        </m:sSupPr>
                        <m:e>
                          <m:r>
                            <a:rPr lang="es-MX">
                              <a:latin typeface="Cambria Math" panose="02040503050406030204" pitchFamily="18" charset="0"/>
                            </a:rPr>
                            <m:t> ∆</m:t>
                          </m:r>
                          <m:r>
                            <m:rPr>
                              <m:sty m:val="p"/>
                            </m:rPr>
                            <a:rPr lang="es-MX">
                              <a:latin typeface="Cambria Math" panose="02040503050406030204" pitchFamily="18" charset="0"/>
                            </a:rPr>
                            <m:t>P</m:t>
                          </m:r>
                        </m:e>
                        <m:sup>
                          <m:r>
                            <m:rPr>
                              <m:sty m:val="p"/>
                            </m:rPr>
                            <a:rPr lang="es-MX">
                              <a:latin typeface="Cambria Math" panose="02040503050406030204" pitchFamily="18" charset="0"/>
                            </a:rPr>
                            <m:t>n</m:t>
                          </m:r>
                        </m:sup>
                      </m:sSup>
                    </m:oMath>
                  </m:oMathPara>
                </a14:m>
                <a:endParaRPr lang="es-MX" sz="2400" dirty="0"/>
              </a:p>
              <a:p>
                <a:pPr marL="0" indent="0">
                  <a:buNone/>
                </a:pPr>
                <a:endParaRPr lang="es-MX" sz="2400"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586409" y="341380"/>
                <a:ext cx="11049000" cy="5940149"/>
              </a:xfrm>
              <a:blipFill>
                <a:blip r:embed="rId2" cstate="print"/>
                <a:stretch>
                  <a:fillRect l="-1103" t="-1437"/>
                </a:stretch>
              </a:blipFill>
            </p:spPr>
            <p:txBody>
              <a:bodyPr/>
              <a:lstStyle/>
              <a:p>
                <a:r>
                  <a:rPr lang="es-MX">
                    <a:noFill/>
                  </a:rPr>
                  <a:t> </a:t>
                </a:r>
              </a:p>
            </p:txBody>
          </p:sp>
        </mc:Fallback>
      </mc:AlternateContent>
    </p:spTree>
    <p:extLst>
      <p:ext uri="{BB962C8B-B14F-4D97-AF65-F5344CB8AC3E}">
        <p14:creationId xmlns:p14="http://schemas.microsoft.com/office/powerpoint/2010/main" val="11769611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463826"/>
            <a:ext cx="10515600" cy="6175513"/>
          </a:xfrm>
        </p:spPr>
        <p:txBody>
          <a:bodyPr>
            <a:noAutofit/>
          </a:bodyPr>
          <a:lstStyle/>
          <a:p>
            <a:r>
              <a:rPr lang="es-MX" sz="2400" b="1" dirty="0"/>
              <a:t>MATERIAL A UTILIZAR</a:t>
            </a:r>
            <a:endParaRPr lang="es-MX" sz="2400" dirty="0"/>
          </a:p>
          <a:p>
            <a:pPr marL="0" lvl="0" indent="0">
              <a:buNone/>
            </a:pPr>
            <a:r>
              <a:rPr lang="es-MX" sz="2400" dirty="0"/>
              <a:t>Banco hidráulico básico.</a:t>
            </a:r>
          </a:p>
          <a:p>
            <a:pPr marL="0" lvl="0" indent="0">
              <a:buNone/>
            </a:pPr>
            <a:r>
              <a:rPr lang="es-MX" sz="2400" dirty="0"/>
              <a:t>Jarra grande.</a:t>
            </a:r>
          </a:p>
          <a:p>
            <a:pPr marL="0" lvl="0" indent="0">
              <a:buNone/>
            </a:pPr>
            <a:r>
              <a:rPr lang="es-MX" sz="2400" dirty="0"/>
              <a:t>Cronómetro.</a:t>
            </a:r>
          </a:p>
          <a:p>
            <a:pPr marL="0" lvl="0" indent="0">
              <a:buNone/>
            </a:pPr>
            <a:r>
              <a:rPr lang="es-MX" sz="2400" dirty="0"/>
              <a:t>Probeta de 1 L.</a:t>
            </a:r>
          </a:p>
          <a:p>
            <a:pPr marL="0" indent="0">
              <a:buNone/>
            </a:pPr>
            <a:r>
              <a:rPr lang="es-MX" sz="2400" dirty="0"/>
              <a:t>Cinta métrica.</a:t>
            </a:r>
          </a:p>
          <a:p>
            <a:pPr marL="0" indent="0">
              <a:buNone/>
            </a:pPr>
            <a:endParaRPr lang="es-MX" sz="2400" dirty="0"/>
          </a:p>
          <a:p>
            <a:r>
              <a:rPr lang="es-MX" sz="2400" dirty="0"/>
              <a:t>Procedimiento</a:t>
            </a:r>
          </a:p>
          <a:p>
            <a:pPr marL="457200" lvl="0" indent="-457200">
              <a:buFont typeface="+mj-lt"/>
              <a:buAutoNum type="arabicPeriod"/>
            </a:pPr>
            <a:r>
              <a:rPr lang="es-MX" sz="2400" dirty="0"/>
              <a:t>Asegurarse de que el banco hidráulico básico esté conectado a una toma de </a:t>
            </a:r>
            <a:r>
              <a:rPr lang="es-MX" sz="2400" u="sng" dirty="0"/>
              <a:t>voltaje</a:t>
            </a:r>
            <a:r>
              <a:rPr lang="es-MX" sz="2400" dirty="0"/>
              <a:t>.</a:t>
            </a:r>
          </a:p>
          <a:p>
            <a:pPr marL="457200" lvl="0" indent="-457200">
              <a:buFont typeface="+mj-lt"/>
              <a:buAutoNum type="arabicPeriod"/>
            </a:pPr>
            <a:r>
              <a:rPr lang="es-MX" sz="2400" dirty="0"/>
              <a:t>Abrir las válvulas de entrada y de salida al tubo de Venturi.</a:t>
            </a:r>
          </a:p>
          <a:p>
            <a:pPr marL="457200" lvl="0" indent="-457200">
              <a:buFont typeface="+mj-lt"/>
              <a:buAutoNum type="arabicPeriod"/>
            </a:pPr>
            <a:r>
              <a:rPr lang="es-MX" sz="2400" dirty="0"/>
              <a:t>Encender la bomba del sistema.</a:t>
            </a:r>
          </a:p>
          <a:p>
            <a:pPr marL="457200" lvl="0" indent="-457200">
              <a:buFont typeface="+mj-lt"/>
              <a:buAutoNum type="arabicPeriod"/>
            </a:pPr>
            <a:r>
              <a:rPr lang="es-MX" sz="2400" dirty="0"/>
              <a:t>Abrir las válvulas para aumentar el flujo lo suficiente hasta dejar de ver las burbujas de aire dentro del tubo Venturi realizando así el purgado de la línea.</a:t>
            </a:r>
          </a:p>
        </p:txBody>
      </p:sp>
    </p:spTree>
    <p:extLst>
      <p:ext uri="{BB962C8B-B14F-4D97-AF65-F5344CB8AC3E}">
        <p14:creationId xmlns:p14="http://schemas.microsoft.com/office/powerpoint/2010/main" val="3184677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Contenido de los reportes</a:t>
            </a:r>
          </a:p>
        </p:txBody>
      </p:sp>
      <p:sp>
        <p:nvSpPr>
          <p:cNvPr id="3" name="Marcador de contenido 2"/>
          <p:cNvSpPr>
            <a:spLocks noGrp="1"/>
          </p:cNvSpPr>
          <p:nvPr>
            <p:ph idx="1"/>
          </p:nvPr>
        </p:nvSpPr>
        <p:spPr>
          <a:xfrm>
            <a:off x="838200" y="1497496"/>
            <a:ext cx="10515600" cy="4941941"/>
          </a:xfrm>
        </p:spPr>
        <p:txBody>
          <a:bodyPr>
            <a:normAutofit fontScale="85000" lnSpcReduction="20000"/>
          </a:bodyPr>
          <a:lstStyle/>
          <a:p>
            <a:r>
              <a:rPr lang="es-MX" dirty="0"/>
              <a:t>Portada</a:t>
            </a:r>
          </a:p>
          <a:p>
            <a:r>
              <a:rPr lang="es-MX" dirty="0"/>
              <a:t>Resumen</a:t>
            </a:r>
          </a:p>
          <a:p>
            <a:r>
              <a:rPr lang="es-MX" dirty="0"/>
              <a:t>Índice (</a:t>
            </a:r>
            <a:r>
              <a:rPr lang="es-MX" dirty="0">
                <a:solidFill>
                  <a:srgbClr val="FF0000"/>
                </a:solidFill>
              </a:rPr>
              <a:t>opcional</a:t>
            </a:r>
            <a:r>
              <a:rPr lang="es-MX" dirty="0"/>
              <a:t>)</a:t>
            </a:r>
          </a:p>
          <a:p>
            <a:r>
              <a:rPr lang="es-MX" dirty="0"/>
              <a:t>Objetivo</a:t>
            </a:r>
          </a:p>
          <a:p>
            <a:r>
              <a:rPr lang="es-MX" dirty="0"/>
              <a:t>Introducción (Teoría, antecedentes, descripción y uso de ecuaciones, marco teórico)</a:t>
            </a:r>
          </a:p>
          <a:p>
            <a:r>
              <a:rPr lang="es-MX" dirty="0"/>
              <a:t>(Breve) desarrollo experimental</a:t>
            </a:r>
          </a:p>
          <a:p>
            <a:r>
              <a:rPr lang="es-MX" dirty="0"/>
              <a:t>Resultados</a:t>
            </a:r>
          </a:p>
          <a:p>
            <a:r>
              <a:rPr lang="es-MX" dirty="0"/>
              <a:t>Discusión</a:t>
            </a:r>
          </a:p>
          <a:p>
            <a:r>
              <a:rPr lang="es-MX" dirty="0"/>
              <a:t>Conclusiones</a:t>
            </a:r>
          </a:p>
          <a:p>
            <a:r>
              <a:rPr lang="es-MX" dirty="0"/>
              <a:t>Recomendaciones (</a:t>
            </a:r>
            <a:r>
              <a:rPr lang="es-MX" dirty="0">
                <a:solidFill>
                  <a:srgbClr val="FF0000"/>
                </a:solidFill>
              </a:rPr>
              <a:t>opcionales</a:t>
            </a:r>
            <a:r>
              <a:rPr lang="es-MX" dirty="0"/>
              <a:t>)</a:t>
            </a:r>
          </a:p>
          <a:p>
            <a:r>
              <a:rPr lang="es-MX" dirty="0"/>
              <a:t>Bibliografía </a:t>
            </a:r>
          </a:p>
          <a:p>
            <a:r>
              <a:rPr lang="es-MX" dirty="0"/>
              <a:t>Apéndices (</a:t>
            </a:r>
            <a:r>
              <a:rPr lang="es-MX" dirty="0">
                <a:solidFill>
                  <a:srgbClr val="FF0000"/>
                </a:solidFill>
              </a:rPr>
              <a:t>opcionales</a:t>
            </a:r>
            <a:r>
              <a:rPr lang="es-MX" dirty="0"/>
              <a:t>)</a:t>
            </a:r>
          </a:p>
        </p:txBody>
      </p:sp>
    </p:spTree>
    <p:extLst>
      <p:ext uri="{BB962C8B-B14F-4D97-AF65-F5344CB8AC3E}">
        <p14:creationId xmlns:p14="http://schemas.microsoft.com/office/powerpoint/2010/main" val="37855877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33400" y="301624"/>
            <a:ext cx="10515600" cy="5979905"/>
          </a:xfrm>
        </p:spPr>
        <p:txBody>
          <a:bodyPr>
            <a:noAutofit/>
          </a:bodyPr>
          <a:lstStyle/>
          <a:p>
            <a:pPr marL="457200" lvl="0" indent="-457200">
              <a:buFont typeface="+mj-lt"/>
              <a:buAutoNum type="arabicPeriod" startAt="5"/>
            </a:pPr>
            <a:r>
              <a:rPr lang="es-MX" sz="2400" dirty="0"/>
              <a:t>Abrir el manómetro a la atmósfera para dejar que las burbujas de aire que queden en el manómetro sean arrastradas hacia la parte superior del manómetro.</a:t>
            </a:r>
          </a:p>
          <a:p>
            <a:pPr marL="457200" lvl="0" indent="-457200">
              <a:buFont typeface="+mj-lt"/>
              <a:buAutoNum type="arabicPeriod" startAt="5"/>
            </a:pPr>
            <a:r>
              <a:rPr lang="es-MX" sz="2400" dirty="0"/>
              <a:t>Cerrar el manómetro a la atmósfera y succionar el aire de las burbujas del manómetro con la bomba manual del sistema.</a:t>
            </a:r>
          </a:p>
          <a:p>
            <a:pPr marL="457200" lvl="0" indent="-457200">
              <a:buFont typeface="+mj-lt"/>
              <a:buAutoNum type="arabicPeriod" startAt="5"/>
            </a:pPr>
            <a:r>
              <a:rPr lang="es-MX" sz="2400" dirty="0"/>
              <a:t>En caso de tener un nivel de agua por debajo de cero en la escala del manómetro, aumentar el flujo.</a:t>
            </a:r>
          </a:p>
          <a:p>
            <a:pPr marL="457200" lvl="0" indent="-457200">
              <a:buFont typeface="+mj-lt"/>
              <a:buAutoNum type="arabicPeriod" startAt="5"/>
            </a:pPr>
            <a:r>
              <a:rPr lang="es-MX" sz="2400" dirty="0"/>
              <a:t>Tomar 3 veces la caída de presión y el flujo sin mover las válvulas.</a:t>
            </a:r>
          </a:p>
          <a:p>
            <a:pPr marL="457200" lvl="0" indent="-457200">
              <a:buFont typeface="+mj-lt"/>
              <a:buAutoNum type="arabicPeriod" startAt="5"/>
            </a:pPr>
            <a:r>
              <a:rPr lang="es-MX" sz="2400" dirty="0"/>
              <a:t>Girar la válvula de entrada al tubo Venturi en sentido de las manecillas del reloj para aumentar el flujo y repetir el paso 8 para 6 flujos diferentes.</a:t>
            </a:r>
          </a:p>
          <a:p>
            <a:pPr marL="457200" lvl="0" indent="-457200">
              <a:buFont typeface="+mj-lt"/>
              <a:buAutoNum type="arabicPeriod" startAt="5"/>
            </a:pPr>
            <a:r>
              <a:rPr lang="es-MX" sz="2400" dirty="0"/>
              <a:t>Apagar la bomba del sistema y cerrar las válvulas de entrada y salida del tubo de Venturi.</a:t>
            </a:r>
          </a:p>
          <a:p>
            <a:pPr marL="457200" indent="-457200">
              <a:buFont typeface="+mj-lt"/>
              <a:buAutoNum type="arabicPeriod" startAt="5"/>
            </a:pPr>
            <a:r>
              <a:rPr lang="es-MX" sz="2400" dirty="0"/>
              <a:t>Desconectar el banco hidráulico básico</a:t>
            </a:r>
          </a:p>
          <a:p>
            <a:endParaRPr lang="es-MX" sz="2400" dirty="0"/>
          </a:p>
        </p:txBody>
      </p:sp>
    </p:spTree>
    <p:extLst>
      <p:ext uri="{BB962C8B-B14F-4D97-AF65-F5344CB8AC3E}">
        <p14:creationId xmlns:p14="http://schemas.microsoft.com/office/powerpoint/2010/main" val="36940350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543339"/>
            <a:ext cx="10515600" cy="5633624"/>
          </a:xfrm>
        </p:spPr>
        <p:txBody>
          <a:bodyPr>
            <a:normAutofit/>
          </a:bodyPr>
          <a:lstStyle/>
          <a:p>
            <a:r>
              <a:rPr lang="es-MX" sz="2400" b="1" dirty="0"/>
              <a:t>Reporte</a:t>
            </a:r>
          </a:p>
          <a:p>
            <a:pPr lvl="0"/>
            <a:r>
              <a:rPr lang="es-MX" sz="2400" dirty="0"/>
              <a:t>Relacione el flujo con la caída de presión realizando una gráfica entre ΔP y Q.</a:t>
            </a:r>
          </a:p>
          <a:p>
            <a:pPr lvl="0"/>
            <a:r>
              <a:rPr lang="es-MX" sz="2400" dirty="0"/>
              <a:t>Obtenga la ecuación que correlaciona ambas variables y reporte las constantes de la ecuación de calibración del medidor tipo Venturi con sus unidades respectivas.</a:t>
            </a:r>
          </a:p>
          <a:p>
            <a:r>
              <a:rPr lang="es-MX" sz="2400" dirty="0"/>
              <a:t>Aplique la ecuación de Bernoulli al sistema y compruebe la conservación de la energía mecánica a través del mismo.</a:t>
            </a:r>
          </a:p>
          <a:p>
            <a:r>
              <a:rPr lang="es-MX" sz="2400" dirty="0"/>
              <a:t>Obtenga el coeficiente del medidor.</a:t>
            </a:r>
          </a:p>
          <a:p>
            <a:pPr marL="0" indent="0">
              <a:buNone/>
            </a:pPr>
            <a:endParaRPr lang="es-MX" sz="2400" dirty="0"/>
          </a:p>
        </p:txBody>
      </p:sp>
    </p:spTree>
    <p:extLst>
      <p:ext uri="{BB962C8B-B14F-4D97-AF65-F5344CB8AC3E}">
        <p14:creationId xmlns:p14="http://schemas.microsoft.com/office/powerpoint/2010/main" val="22540525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Práctica 7. Radiación II</a:t>
            </a:r>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p:txBody>
              <a:bodyPr>
                <a:normAutofit/>
              </a:bodyPr>
              <a:lstStyle/>
              <a:p>
                <a:r>
                  <a:rPr lang="es-MX" dirty="0"/>
                  <a:t>Objetivo: Demostrar que el poder radiante es proporcional a la cuarta potencia de la temperatura de la fuente.</a:t>
                </a:r>
              </a:p>
              <a:p>
                <a:endParaRPr lang="es-MX" dirty="0"/>
              </a:p>
              <a:p>
                <a:r>
                  <a:rPr lang="es-MX" dirty="0"/>
                  <a:t>Fundamento</a:t>
                </a:r>
              </a:p>
              <a:p>
                <a:pPr marL="0" indent="0">
                  <a:buNone/>
                </a:pPr>
                <a:r>
                  <a:rPr lang="es-MX" dirty="0"/>
                  <a:t>Un cuerpo negro emite y absorbe energía a la misma velocidad en el equilibrio. La ecuación de transferencia de calor es:</a:t>
                </a:r>
              </a:p>
              <a:p>
                <a:pPr marL="0" indent="0">
                  <a:buNone/>
                </a:pPr>
                <a14:m>
                  <m:oMathPara xmlns:m="http://schemas.openxmlformats.org/officeDocument/2006/math">
                    <m:oMathParaPr>
                      <m:jc m:val="centerGroup"/>
                    </m:oMathParaPr>
                    <m:oMath xmlns:m="http://schemas.openxmlformats.org/officeDocument/2006/math">
                      <m:r>
                        <a:rPr lang="es-MX" b="0" i="1" smtClean="0">
                          <a:latin typeface="Cambria Math" panose="02040503050406030204" pitchFamily="18" charset="0"/>
                        </a:rPr>
                        <m:t>𝑄</m:t>
                      </m:r>
                      <m:r>
                        <a:rPr lang="es-MX" b="0" i="1" smtClean="0">
                          <a:latin typeface="Cambria Math" panose="02040503050406030204" pitchFamily="18" charset="0"/>
                        </a:rPr>
                        <m:t>=</m:t>
                      </m:r>
                      <m:r>
                        <a:rPr lang="es-MX" b="0" i="1" smtClean="0">
                          <a:latin typeface="Cambria Math" panose="02040503050406030204" pitchFamily="18" charset="0"/>
                          <a:ea typeface="Cambria Math" panose="02040503050406030204" pitchFamily="18" charset="0"/>
                        </a:rPr>
                        <m:t>𝜖</m:t>
                      </m:r>
                      <m:r>
                        <a:rPr lang="es-MX" b="0" i="1" smtClean="0">
                          <a:latin typeface="Cambria Math" panose="02040503050406030204" pitchFamily="18" charset="0"/>
                          <a:ea typeface="Cambria Math" panose="02040503050406030204" pitchFamily="18" charset="0"/>
                        </a:rPr>
                        <m:t>𝐴</m:t>
                      </m:r>
                      <m:d>
                        <m:dPr>
                          <m:ctrlPr>
                            <a:rPr lang="es-MX" b="0" i="1" smtClean="0">
                              <a:latin typeface="Cambria Math" panose="02040503050406030204" pitchFamily="18" charset="0"/>
                              <a:ea typeface="Cambria Math" panose="02040503050406030204" pitchFamily="18" charset="0"/>
                            </a:rPr>
                          </m:ctrlPr>
                        </m:dPr>
                        <m:e>
                          <m:sSubSup>
                            <m:sSubSupPr>
                              <m:ctrlPr>
                                <a:rPr lang="es-MX" b="0" i="1" smtClean="0">
                                  <a:latin typeface="Cambria Math" panose="02040503050406030204" pitchFamily="18" charset="0"/>
                                  <a:ea typeface="Cambria Math" panose="02040503050406030204" pitchFamily="18" charset="0"/>
                                </a:rPr>
                              </m:ctrlPr>
                            </m:sSubSupPr>
                            <m:e>
                              <m:r>
                                <a:rPr lang="es-MX" b="0" i="1" smtClean="0">
                                  <a:latin typeface="Cambria Math" panose="02040503050406030204" pitchFamily="18" charset="0"/>
                                  <a:ea typeface="Cambria Math" panose="02040503050406030204" pitchFamily="18" charset="0"/>
                                </a:rPr>
                                <m:t>𝑇</m:t>
                              </m:r>
                            </m:e>
                            <m:sub>
                              <m:r>
                                <a:rPr lang="es-MX" b="0" i="1" smtClean="0">
                                  <a:latin typeface="Cambria Math" panose="02040503050406030204" pitchFamily="18" charset="0"/>
                                  <a:ea typeface="Cambria Math" panose="02040503050406030204" pitchFamily="18" charset="0"/>
                                </a:rPr>
                                <m:t>1</m:t>
                              </m:r>
                            </m:sub>
                            <m:sup>
                              <m:r>
                                <a:rPr lang="es-MX" b="0" i="1" smtClean="0">
                                  <a:latin typeface="Cambria Math" panose="02040503050406030204" pitchFamily="18" charset="0"/>
                                  <a:ea typeface="Cambria Math" panose="02040503050406030204" pitchFamily="18" charset="0"/>
                                </a:rPr>
                                <m:t>4</m:t>
                              </m:r>
                            </m:sup>
                          </m:sSubSup>
                        </m:e>
                      </m:d>
                    </m:oMath>
                  </m:oMathPara>
                </a14:m>
                <a:endParaRPr lang="es-MX"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blipFill>
                <a:blip r:embed="rId2"/>
                <a:stretch>
                  <a:fillRect l="-1217" t="-2241" r="-1275"/>
                </a:stretch>
              </a:blipFill>
            </p:spPr>
            <p:txBody>
              <a:bodyPr/>
              <a:lstStyle/>
              <a:p>
                <a:r>
                  <a:rPr lang="es-MX">
                    <a:noFill/>
                  </a:rPr>
                  <a:t> </a:t>
                </a:r>
              </a:p>
            </p:txBody>
          </p:sp>
        </mc:Fallback>
      </mc:AlternateContent>
    </p:spTree>
    <p:extLst>
      <p:ext uri="{BB962C8B-B14F-4D97-AF65-F5344CB8AC3E}">
        <p14:creationId xmlns:p14="http://schemas.microsoft.com/office/powerpoint/2010/main" val="22202643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80304" y="90152"/>
            <a:ext cx="11861442" cy="6606861"/>
          </a:xfrm>
        </p:spPr>
        <p:txBody>
          <a:bodyPr>
            <a:normAutofit/>
          </a:bodyPr>
          <a:lstStyle/>
          <a:p>
            <a:r>
              <a:rPr lang="es-MX" sz="3200" b="1" dirty="0"/>
              <a:t>Procedimiento</a:t>
            </a:r>
            <a:endParaRPr lang="es-MX" b="1" dirty="0"/>
          </a:p>
          <a:p>
            <a:r>
              <a:rPr lang="es-MX" dirty="0"/>
              <a:t>Seleccione el tipo de experimento en el software</a:t>
            </a:r>
          </a:p>
          <a:p>
            <a:r>
              <a:rPr lang="es-MX" dirty="0"/>
              <a:t>Ajuste el sensor de flujo de calor tan lejos como </a:t>
            </a:r>
          </a:p>
          <a:p>
            <a:pPr marL="0" indent="0">
              <a:buNone/>
            </a:pPr>
            <a:r>
              <a:rPr lang="es-MX" dirty="0"/>
              <a:t>Sea posible de la fuente de calor.</a:t>
            </a:r>
          </a:p>
          <a:p>
            <a:r>
              <a:rPr lang="es-MX" dirty="0"/>
              <a:t>Establezca un </a:t>
            </a:r>
            <a:r>
              <a:rPr lang="es-MX" dirty="0" err="1"/>
              <a:t>portafiltros</a:t>
            </a:r>
            <a:r>
              <a:rPr lang="es-MX" dirty="0"/>
              <a:t> entre la fuente y el </a:t>
            </a:r>
          </a:p>
          <a:p>
            <a:pPr marL="0" indent="0">
              <a:buNone/>
            </a:pPr>
            <a:r>
              <a:rPr lang="es-MX" dirty="0"/>
              <a:t>Sensor de flujo de calor (cerca del sensor).</a:t>
            </a:r>
          </a:p>
          <a:p>
            <a:r>
              <a:rPr lang="es-MX" dirty="0"/>
              <a:t>Ajuste la apertura con la perforación de 5 mm al </a:t>
            </a:r>
            <a:r>
              <a:rPr lang="es-MX" dirty="0" err="1"/>
              <a:t>portafiltros</a:t>
            </a:r>
            <a:r>
              <a:rPr lang="es-MX" dirty="0"/>
              <a:t> 1. Esto oculta el sensor y bloquea el flujo de calor de la fuente al sensor.</a:t>
            </a:r>
          </a:p>
          <a:p>
            <a:endParaRPr lang="es-MX" dirty="0"/>
          </a:p>
        </p:txBody>
      </p:sp>
      <p:pic>
        <p:nvPicPr>
          <p:cNvPr id="4" name="Imagen 3">
            <a:extLst>
              <a:ext uri="{FF2B5EF4-FFF2-40B4-BE49-F238E27FC236}">
                <a16:creationId xmlns:a16="http://schemas.microsoft.com/office/drawing/2014/main" id="{F8AE3CED-44B8-487D-B34F-C787D940940A}"/>
              </a:ext>
            </a:extLst>
          </p:cNvPr>
          <p:cNvPicPr>
            <a:picLocks noChangeAspect="1"/>
          </p:cNvPicPr>
          <p:nvPr/>
        </p:nvPicPr>
        <p:blipFill>
          <a:blip r:embed="rId2"/>
          <a:stretch>
            <a:fillRect/>
          </a:stretch>
        </p:blipFill>
        <p:spPr>
          <a:xfrm>
            <a:off x="6329529" y="4062744"/>
            <a:ext cx="4179038" cy="2705103"/>
          </a:xfrm>
          <a:prstGeom prst="rect">
            <a:avLst/>
          </a:prstGeom>
        </p:spPr>
      </p:pic>
      <p:pic>
        <p:nvPicPr>
          <p:cNvPr id="5" name="Imagen 4">
            <a:extLst>
              <a:ext uri="{FF2B5EF4-FFF2-40B4-BE49-F238E27FC236}">
                <a16:creationId xmlns:a16="http://schemas.microsoft.com/office/drawing/2014/main" id="{7CCC0A1E-39AF-42AB-9F37-2B32133DE02F}"/>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l="37500" t="20276" r="29782" b="54592"/>
          <a:stretch/>
        </p:blipFill>
        <p:spPr>
          <a:xfrm>
            <a:off x="7924800" y="160987"/>
            <a:ext cx="3988904" cy="1722783"/>
          </a:xfrm>
          <a:prstGeom prst="rect">
            <a:avLst/>
          </a:prstGeom>
        </p:spPr>
      </p:pic>
    </p:spTree>
    <p:extLst>
      <p:ext uri="{BB962C8B-B14F-4D97-AF65-F5344CB8AC3E}">
        <p14:creationId xmlns:p14="http://schemas.microsoft.com/office/powerpoint/2010/main" val="37777498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FB3D367-C481-4075-8550-EA1D3BE97FE3}"/>
              </a:ext>
            </a:extLst>
          </p:cNvPr>
          <p:cNvSpPr>
            <a:spLocks noGrp="1"/>
          </p:cNvSpPr>
          <p:nvPr>
            <p:ph idx="1"/>
          </p:nvPr>
        </p:nvSpPr>
        <p:spPr>
          <a:xfrm>
            <a:off x="450573" y="318052"/>
            <a:ext cx="11476383" cy="6347791"/>
          </a:xfrm>
        </p:spPr>
        <p:txBody>
          <a:bodyPr>
            <a:normAutofit lnSpcReduction="10000"/>
          </a:bodyPr>
          <a:lstStyle/>
          <a:p>
            <a:r>
              <a:rPr lang="es-MX" dirty="0"/>
              <a:t>Conecte el sensor y la fuente de calor a la caja de control.</a:t>
            </a:r>
          </a:p>
          <a:p>
            <a:r>
              <a:rPr lang="es-MX" dirty="0"/>
              <a:t>Conecte el termopar de la fuente al socket T1.</a:t>
            </a:r>
          </a:p>
          <a:p>
            <a:r>
              <a:rPr lang="es-MX" dirty="0"/>
              <a:t>Coloque la placa </a:t>
            </a:r>
            <a:r>
              <a:rPr lang="es-MX" dirty="0" err="1"/>
              <a:t>shiny</a:t>
            </a:r>
            <a:r>
              <a:rPr lang="es-MX" dirty="0"/>
              <a:t> </a:t>
            </a:r>
            <a:r>
              <a:rPr lang="es-MX" dirty="0" err="1"/>
              <a:t>shiny</a:t>
            </a:r>
            <a:r>
              <a:rPr lang="es-MX" dirty="0"/>
              <a:t> entre los dos objetos. El sensor debe estar lo más lejos posible de la fuente.</a:t>
            </a:r>
          </a:p>
          <a:p>
            <a:r>
              <a:rPr lang="es-MX" dirty="0"/>
              <a:t>Presione el botón de cero de la caja de control.</a:t>
            </a:r>
          </a:p>
          <a:p>
            <a:r>
              <a:rPr lang="es-MX" dirty="0"/>
              <a:t>Enciende la fuente y ajuste a 100% hasta alcanzar 40°, luego reduzca al 5% y espere. Mantenga constante la temperatura de 40.</a:t>
            </a:r>
          </a:p>
          <a:p>
            <a:r>
              <a:rPr lang="es-MX" dirty="0"/>
              <a:t>Deje los </a:t>
            </a:r>
            <a:r>
              <a:rPr lang="es-MX" dirty="0" err="1"/>
              <a:t>portafiltros</a:t>
            </a:r>
            <a:r>
              <a:rPr lang="es-MX" dirty="0"/>
              <a:t> en su lugar pero mueva el sensor exactamente 350 mm de la fuente. Espere a que la lectura sea máxima y anote el valor.</a:t>
            </a:r>
          </a:p>
          <a:p>
            <a:r>
              <a:rPr lang="es-MX" dirty="0"/>
              <a:t>Regrese el sensor hasta el extremo y espere a que regrese a cero.</a:t>
            </a:r>
          </a:p>
          <a:p>
            <a:r>
              <a:rPr lang="es-MX" dirty="0"/>
              <a:t>Aumente la temperatura a 60°C. Repita el procedimiento.</a:t>
            </a:r>
          </a:p>
          <a:p>
            <a:r>
              <a:rPr lang="es-MX" dirty="0"/>
              <a:t>Repita este procedimiento para intervalos de 20°C hasta un máximo de 140°C. Deben anotarse la temperatura de la fuente, del sensor y la irradiancia leída.</a:t>
            </a:r>
          </a:p>
        </p:txBody>
      </p:sp>
    </p:spTree>
    <p:extLst>
      <p:ext uri="{BB962C8B-B14F-4D97-AF65-F5344CB8AC3E}">
        <p14:creationId xmlns:p14="http://schemas.microsoft.com/office/powerpoint/2010/main" val="34050718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4326CF11-620E-4753-AA2D-27B99864F125}"/>
              </a:ext>
            </a:extLst>
          </p:cNvPr>
          <p:cNvSpPr txBox="1"/>
          <p:nvPr/>
        </p:nvSpPr>
        <p:spPr>
          <a:xfrm>
            <a:off x="182880" y="3429000"/>
            <a:ext cx="11549575" cy="1569660"/>
          </a:xfrm>
          <a:prstGeom prst="rect">
            <a:avLst/>
          </a:prstGeom>
          <a:noFill/>
        </p:spPr>
        <p:txBody>
          <a:bodyPr wrap="square" rtlCol="0">
            <a:spAutoFit/>
          </a:bodyPr>
          <a:lstStyle/>
          <a:p>
            <a:r>
              <a:rPr lang="es-MX" sz="2400" dirty="0"/>
              <a:t>Reporte</a:t>
            </a:r>
          </a:p>
          <a:p>
            <a:r>
              <a:rPr lang="es-ES" sz="2400" dirty="0"/>
              <a:t>Crear una gráfica de irradiancia (eje y) vs T</a:t>
            </a:r>
            <a:r>
              <a:rPr lang="es-ES" sz="2400" baseline="30000" dirty="0"/>
              <a:t>4</a:t>
            </a:r>
            <a:r>
              <a:rPr lang="es-ES" sz="2400" dirty="0"/>
              <a:t>. ¿Cómo se comportan los datos? ¿Es razonable? ¿Qué comprueba este resultado? ¿Por qué?</a:t>
            </a:r>
          </a:p>
          <a:p>
            <a:endParaRPr lang="es-MX" sz="2400" dirty="0"/>
          </a:p>
        </p:txBody>
      </p:sp>
    </p:spTree>
    <p:extLst>
      <p:ext uri="{BB962C8B-B14F-4D97-AF65-F5344CB8AC3E}">
        <p14:creationId xmlns:p14="http://schemas.microsoft.com/office/powerpoint/2010/main" val="1402832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0"/>
            <a:ext cx="10515600" cy="1325563"/>
          </a:xfrm>
        </p:spPr>
        <p:txBody>
          <a:bodyPr/>
          <a:lstStyle/>
          <a:p>
            <a:r>
              <a:rPr lang="es-MX" dirty="0"/>
              <a:t>Práctica 8. Intercambiadores de calor</a:t>
            </a:r>
          </a:p>
        </p:txBody>
      </p:sp>
      <p:sp>
        <p:nvSpPr>
          <p:cNvPr id="3" name="Marcador de contenido 2"/>
          <p:cNvSpPr>
            <a:spLocks noGrp="1"/>
          </p:cNvSpPr>
          <p:nvPr>
            <p:ph idx="1"/>
          </p:nvPr>
        </p:nvSpPr>
        <p:spPr>
          <a:xfrm>
            <a:off x="516227" y="1078651"/>
            <a:ext cx="11538397" cy="4351338"/>
          </a:xfrm>
        </p:spPr>
        <p:txBody>
          <a:bodyPr>
            <a:normAutofit/>
          </a:bodyPr>
          <a:lstStyle/>
          <a:p>
            <a:r>
              <a:rPr lang="es-MX" sz="3200" dirty="0"/>
              <a:t>Objetivo</a:t>
            </a:r>
          </a:p>
          <a:p>
            <a:pPr marL="0" indent="0">
              <a:buNone/>
            </a:pPr>
            <a:r>
              <a:rPr lang="es-MX" sz="2000" dirty="0"/>
              <a:t>Realizar el análisis de un intercambiador de doble tubo a escala de laboratorio.</a:t>
            </a:r>
          </a:p>
          <a:p>
            <a:pPr marL="0" indent="0">
              <a:buNone/>
            </a:pPr>
            <a:endParaRPr lang="es-MX" sz="2000" dirty="0"/>
          </a:p>
          <a:p>
            <a:pPr marL="0" indent="0">
              <a:buNone/>
            </a:pPr>
            <a:r>
              <a:rPr lang="es-MX" sz="3200" dirty="0"/>
              <a:t>Introducción</a:t>
            </a:r>
          </a:p>
          <a:p>
            <a:pPr marL="0" indent="0">
              <a:buNone/>
            </a:pPr>
            <a:r>
              <a:rPr lang="es-MX" sz="2000" dirty="0"/>
              <a:t>El intercambiador de doble tubo es el más sencillo y esencial de los intercambiadores de calor de contacto indirecto. Consiste en un tubo encerrado dentro de otro, en el que el tubo exterior es conocido como la “chaqueta”. La separación entre ambos tubos es una sección anular que desarrolla un perfil de velocidades y de temperatura especial, ya que contiene dos fronteras para la transferencia de calor y momento.</a:t>
            </a:r>
          </a:p>
          <a:p>
            <a:pPr marL="0" indent="0">
              <a:buNone/>
            </a:pPr>
            <a:endParaRPr lang="es-MX" sz="2000" dirty="0"/>
          </a:p>
        </p:txBody>
      </p:sp>
      <p:pic>
        <p:nvPicPr>
          <p:cNvPr id="4" name="Imagen 3"/>
          <p:cNvPicPr>
            <a:picLocks noChangeAspect="1"/>
          </p:cNvPicPr>
          <p:nvPr/>
        </p:nvPicPr>
        <p:blipFill>
          <a:blip r:embed="rId2" cstate="print"/>
          <a:stretch>
            <a:fillRect/>
          </a:stretch>
        </p:blipFill>
        <p:spPr>
          <a:xfrm>
            <a:off x="7688687" y="4226763"/>
            <a:ext cx="4271493" cy="2626341"/>
          </a:xfrm>
          <a:prstGeom prst="rect">
            <a:avLst/>
          </a:prstGeom>
        </p:spPr>
      </p:pic>
    </p:spTree>
    <p:extLst>
      <p:ext uri="{BB962C8B-B14F-4D97-AF65-F5344CB8AC3E}">
        <p14:creationId xmlns:p14="http://schemas.microsoft.com/office/powerpoint/2010/main" val="24454214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231819" y="180304"/>
                <a:ext cx="11822805" cy="5996659"/>
              </a:xfrm>
            </p:spPr>
            <p:txBody>
              <a:bodyPr>
                <a:normAutofit/>
              </a:bodyPr>
              <a:lstStyle/>
              <a:p>
                <a:pPr marL="0" indent="0">
                  <a:buNone/>
                </a:pPr>
                <a:r>
                  <a:rPr lang="es-MX" sz="2000" dirty="0"/>
                  <a:t>La ecuación que rige el comportamiento de un intercambiador de doble tubo es</a:t>
                </a:r>
              </a:p>
              <a:p>
                <a:pPr marL="0" indent="0">
                  <a:buNone/>
                </a:pPr>
                <a14:m>
                  <m:oMathPara xmlns:m="http://schemas.openxmlformats.org/officeDocument/2006/math">
                    <m:oMathParaPr>
                      <m:jc m:val="centerGroup"/>
                    </m:oMathParaPr>
                    <m:oMath xmlns:m="http://schemas.openxmlformats.org/officeDocument/2006/math">
                      <m:r>
                        <a:rPr lang="es-MX" sz="2000" b="0" i="1" smtClean="0">
                          <a:latin typeface="Cambria Math" panose="02040503050406030204" pitchFamily="18" charset="0"/>
                        </a:rPr>
                        <m:t>𝑄</m:t>
                      </m:r>
                      <m:r>
                        <a:rPr lang="es-MX" sz="2000" b="0" i="1" smtClean="0">
                          <a:latin typeface="Cambria Math" panose="02040503050406030204" pitchFamily="18" charset="0"/>
                        </a:rPr>
                        <m:t>=</m:t>
                      </m:r>
                      <m:r>
                        <a:rPr lang="es-MX" sz="2000" b="0" i="1" smtClean="0">
                          <a:latin typeface="Cambria Math" panose="02040503050406030204" pitchFamily="18" charset="0"/>
                        </a:rPr>
                        <m:t>𝑈𝐴</m:t>
                      </m:r>
                      <m:sSub>
                        <m:sSubPr>
                          <m:ctrlPr>
                            <a:rPr lang="es-MX" sz="2000" b="0" i="1" smtClean="0">
                              <a:latin typeface="Cambria Math" panose="02040503050406030204" pitchFamily="18" charset="0"/>
                            </a:rPr>
                          </m:ctrlPr>
                        </m:sSubPr>
                        <m:e>
                          <m:r>
                            <a:rPr lang="es-MX" sz="2000" b="0" i="1" smtClean="0">
                              <a:latin typeface="Cambria Math" panose="02040503050406030204" pitchFamily="18" charset="0"/>
                              <a:ea typeface="Cambria Math" panose="02040503050406030204" pitchFamily="18" charset="0"/>
                            </a:rPr>
                            <m:t>∆</m:t>
                          </m:r>
                          <m:r>
                            <a:rPr lang="es-MX" sz="2000" b="0" i="1" smtClean="0">
                              <a:latin typeface="Cambria Math" panose="02040503050406030204" pitchFamily="18" charset="0"/>
                              <a:ea typeface="Cambria Math" panose="02040503050406030204" pitchFamily="18" charset="0"/>
                            </a:rPr>
                            <m:t>𝑇</m:t>
                          </m:r>
                        </m:e>
                        <m:sub>
                          <m:r>
                            <a:rPr lang="es-MX" sz="2000" b="0" i="1" smtClean="0">
                              <a:latin typeface="Cambria Math" panose="02040503050406030204" pitchFamily="18" charset="0"/>
                            </a:rPr>
                            <m:t>𝑚𝑙</m:t>
                          </m:r>
                        </m:sub>
                      </m:sSub>
                    </m:oMath>
                  </m:oMathPara>
                </a14:m>
                <a:endParaRPr lang="es-MX" sz="2000" dirty="0"/>
              </a:p>
              <a:p>
                <a:pPr marL="0" indent="0">
                  <a:buNone/>
                </a:pPr>
                <a:endParaRPr lang="es-MX" sz="2000" dirty="0"/>
              </a:p>
              <a:p>
                <a:pPr marL="0" indent="0">
                  <a:buNone/>
                </a:pPr>
                <a:r>
                  <a:rPr lang="es-MX" sz="2000" dirty="0"/>
                  <a:t>El coeficiente global U contiene a todas las posibles conductancias involucradas en el proceso, que en este caso pueden ser: </a:t>
                </a:r>
              </a:p>
              <a:p>
                <a:r>
                  <a:rPr lang="es-MX" sz="2000" dirty="0"/>
                  <a:t>La conductancia del fluido interno</a:t>
                </a:r>
              </a:p>
              <a:p>
                <a:r>
                  <a:rPr lang="es-MX" sz="2000" dirty="0"/>
                  <a:t>La conductancia del tubo interno</a:t>
                </a:r>
              </a:p>
              <a:p>
                <a:r>
                  <a:rPr lang="es-MX" sz="2000" dirty="0"/>
                  <a:t>La conductancia del fluido externo</a:t>
                </a:r>
              </a:p>
              <a:p>
                <a:pPr marL="0" indent="0">
                  <a:buNone/>
                </a:pPr>
                <a:r>
                  <a:rPr lang="es-MX" sz="2000" dirty="0"/>
                  <a:t>Si se analiza cada una por separado y se suman, se puede obtener el coeficiente global U.</a:t>
                </a:r>
              </a:p>
              <a:p>
                <a:pPr marL="0" indent="0">
                  <a:buNone/>
                </a:pPr>
                <a:endParaRPr lang="es-MX" sz="2000" dirty="0"/>
              </a:p>
              <a:p>
                <a:pPr marL="0" indent="0">
                  <a:buNone/>
                </a:pPr>
                <a:r>
                  <a:rPr lang="es-MX" sz="3200" dirty="0"/>
                  <a:t>Equipo y material a utilizar</a:t>
                </a:r>
              </a:p>
              <a:p>
                <a:pPr marL="0" indent="0">
                  <a:buNone/>
                </a:pPr>
                <a:r>
                  <a:rPr lang="es-MX" sz="2000" dirty="0"/>
                  <a:t>Intercambiador de calor de doble tubo a nivel laboratorio, marca </a:t>
                </a:r>
                <a:r>
                  <a:rPr lang="es-MX" sz="2000" dirty="0" err="1"/>
                  <a:t>Armfield</a:t>
                </a:r>
                <a:r>
                  <a:rPr lang="es-MX" sz="2000" dirty="0"/>
                  <a:t>.</a:t>
                </a:r>
              </a:p>
              <a:p>
                <a:pPr marL="0" indent="0">
                  <a:buNone/>
                </a:pPr>
                <a:endParaRPr lang="es-MX" sz="2000"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231819" y="180304"/>
                <a:ext cx="11822805" cy="5996659"/>
              </a:xfrm>
              <a:blipFill rotWithShape="0">
                <a:blip r:embed="rId2" cstate="print"/>
                <a:stretch>
                  <a:fillRect l="-1289" t="-1119"/>
                </a:stretch>
              </a:blipFill>
            </p:spPr>
            <p:txBody>
              <a:bodyPr/>
              <a:lstStyle/>
              <a:p>
                <a:r>
                  <a:rPr lang="es-MX">
                    <a:noFill/>
                  </a:rPr>
                  <a:t> </a:t>
                </a:r>
              </a:p>
            </p:txBody>
          </p:sp>
        </mc:Fallback>
      </mc:AlternateContent>
    </p:spTree>
    <p:extLst>
      <p:ext uri="{BB962C8B-B14F-4D97-AF65-F5344CB8AC3E}">
        <p14:creationId xmlns:p14="http://schemas.microsoft.com/office/powerpoint/2010/main" val="22308135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a:bodyPr>
          <a:lstStyle/>
          <a:p>
            <a:pPr marL="0" indent="0">
              <a:buNone/>
            </a:pPr>
            <a:r>
              <a:rPr lang="es-MX" sz="3200" dirty="0"/>
              <a:t>Procedimiento</a:t>
            </a:r>
          </a:p>
          <a:p>
            <a:pPr marL="0" indent="0">
              <a:buNone/>
            </a:pPr>
            <a:r>
              <a:rPr lang="es-MX" sz="2000" dirty="0"/>
              <a:t>El equipo marca </a:t>
            </a:r>
            <a:r>
              <a:rPr lang="es-MX" sz="2000" dirty="0" err="1"/>
              <a:t>Armfield</a:t>
            </a:r>
            <a:r>
              <a:rPr lang="es-MX" sz="2000" dirty="0"/>
              <a:t> es completamente controlado por computadora. </a:t>
            </a:r>
          </a:p>
          <a:p>
            <a:pPr marL="0" indent="0">
              <a:buNone/>
            </a:pPr>
            <a:r>
              <a:rPr lang="es-MX" sz="2000" dirty="0"/>
              <a:t>Se debe cuidar que las conexiones por medio de USB sean detectadas por el equipo de cómputo. Entonces se ejecuta el programa de control </a:t>
            </a:r>
            <a:r>
              <a:rPr lang="es-MX" sz="2000" dirty="0" err="1"/>
              <a:t>Armfield</a:t>
            </a:r>
            <a:r>
              <a:rPr lang="es-MX" sz="2000" dirty="0"/>
              <a:t> de doble tubo. En pantalla se mostrará la información de cada uno de los termopares y los botones para modificar las variables de flujo del fluido frío y caliente, así como las temperaturas de entrar o nivel de calentamiento.</a:t>
            </a:r>
          </a:p>
          <a:p>
            <a:pPr marL="0" indent="0">
              <a:buNone/>
            </a:pPr>
            <a:r>
              <a:rPr lang="es-MX" sz="2000" dirty="0"/>
              <a:t>Asimismo, se puede modificar la configuración de flujo entre modo a contracorriente o paralelo.</a:t>
            </a:r>
          </a:p>
          <a:p>
            <a:pPr marL="0" indent="0">
              <a:buNone/>
            </a:pPr>
            <a:r>
              <a:rPr lang="es-MX" sz="2000" dirty="0"/>
              <a:t>Se realizarán 2 corridas por cada modo de flujo.</a:t>
            </a:r>
          </a:p>
          <a:p>
            <a:pPr marL="0" indent="0">
              <a:buNone/>
            </a:pPr>
            <a:r>
              <a:rPr lang="es-MX" sz="2000" dirty="0"/>
              <a:t>Los datos se guardarán en una memoria USB y se pueden abrir por medio de Excel.</a:t>
            </a:r>
          </a:p>
          <a:p>
            <a:pPr marL="0" indent="0">
              <a:buNone/>
            </a:pPr>
            <a:endParaRPr lang="es-MX" sz="2000" dirty="0"/>
          </a:p>
        </p:txBody>
      </p:sp>
    </p:spTree>
    <p:extLst>
      <p:ext uri="{BB962C8B-B14F-4D97-AF65-F5344CB8AC3E}">
        <p14:creationId xmlns:p14="http://schemas.microsoft.com/office/powerpoint/2010/main" val="13485277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18941" y="218941"/>
            <a:ext cx="11134859" cy="5958022"/>
          </a:xfrm>
        </p:spPr>
        <p:txBody>
          <a:bodyPr/>
          <a:lstStyle/>
          <a:p>
            <a:r>
              <a:rPr lang="es-MX" dirty="0"/>
              <a:t>Reporte</a:t>
            </a:r>
          </a:p>
          <a:p>
            <a:r>
              <a:rPr lang="es-MX" dirty="0"/>
              <a:t>Presente los resultados en una tabla que se suficientemente clara.</a:t>
            </a:r>
          </a:p>
          <a:p>
            <a:r>
              <a:rPr lang="es-MX" dirty="0"/>
              <a:t>Determine qué configuración es mejor para operar. Explique.</a:t>
            </a:r>
          </a:p>
          <a:p>
            <a:r>
              <a:rPr lang="es-MX" dirty="0"/>
              <a:t>Haga el cálculo del coeficiente global U por diferentes medios a su disposición, ya sea usando valores de bibliografía, así como experimentales. Haga un análisis de este coeficiente.</a:t>
            </a:r>
          </a:p>
        </p:txBody>
      </p:sp>
    </p:spTree>
    <p:extLst>
      <p:ext uri="{BB962C8B-B14F-4D97-AF65-F5344CB8AC3E}">
        <p14:creationId xmlns:p14="http://schemas.microsoft.com/office/powerpoint/2010/main" val="2970549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536396"/>
          </a:xfrm>
        </p:spPr>
        <p:txBody>
          <a:bodyPr>
            <a:normAutofit fontScale="90000"/>
          </a:bodyPr>
          <a:lstStyle/>
          <a:p>
            <a:r>
              <a:rPr lang="es-MX" dirty="0"/>
              <a:t>Calendario Grupo 002</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322638084"/>
              </p:ext>
            </p:extLst>
          </p:nvPr>
        </p:nvGraphicFramePr>
        <p:xfrm>
          <a:off x="321970" y="1825625"/>
          <a:ext cx="11407525" cy="2225040"/>
        </p:xfrm>
        <a:graphic>
          <a:graphicData uri="http://schemas.openxmlformats.org/drawingml/2006/table">
            <a:tbl>
              <a:tblPr firstRow="1" bandRow="1">
                <a:tableStyleId>{5C22544A-7EE6-4342-B048-85BDC9FD1C3A}</a:tableStyleId>
              </a:tblPr>
              <a:tblGrid>
                <a:gridCol w="887540">
                  <a:extLst>
                    <a:ext uri="{9D8B030D-6E8A-4147-A177-3AD203B41FA5}">
                      <a16:colId xmlns:a16="http://schemas.microsoft.com/office/drawing/2014/main" val="20000"/>
                    </a:ext>
                  </a:extLst>
                </a:gridCol>
                <a:gridCol w="877056">
                  <a:extLst>
                    <a:ext uri="{9D8B030D-6E8A-4147-A177-3AD203B41FA5}">
                      <a16:colId xmlns:a16="http://schemas.microsoft.com/office/drawing/2014/main" val="20001"/>
                    </a:ext>
                  </a:extLst>
                </a:gridCol>
                <a:gridCol w="586031">
                  <a:extLst>
                    <a:ext uri="{9D8B030D-6E8A-4147-A177-3AD203B41FA5}">
                      <a16:colId xmlns:a16="http://schemas.microsoft.com/office/drawing/2014/main" val="20002"/>
                    </a:ext>
                  </a:extLst>
                </a:gridCol>
                <a:gridCol w="765431">
                  <a:extLst>
                    <a:ext uri="{9D8B030D-6E8A-4147-A177-3AD203B41FA5}">
                      <a16:colId xmlns:a16="http://schemas.microsoft.com/office/drawing/2014/main" val="20003"/>
                    </a:ext>
                  </a:extLst>
                </a:gridCol>
                <a:gridCol w="765431">
                  <a:extLst>
                    <a:ext uri="{9D8B030D-6E8A-4147-A177-3AD203B41FA5}">
                      <a16:colId xmlns:a16="http://schemas.microsoft.com/office/drawing/2014/main" val="20004"/>
                    </a:ext>
                  </a:extLst>
                </a:gridCol>
                <a:gridCol w="765431">
                  <a:extLst>
                    <a:ext uri="{9D8B030D-6E8A-4147-A177-3AD203B41FA5}">
                      <a16:colId xmlns:a16="http://schemas.microsoft.com/office/drawing/2014/main" val="20005"/>
                    </a:ext>
                  </a:extLst>
                </a:gridCol>
                <a:gridCol w="765431">
                  <a:extLst>
                    <a:ext uri="{9D8B030D-6E8A-4147-A177-3AD203B41FA5}">
                      <a16:colId xmlns:a16="http://schemas.microsoft.com/office/drawing/2014/main" val="3492022807"/>
                    </a:ext>
                  </a:extLst>
                </a:gridCol>
                <a:gridCol w="637157">
                  <a:extLst>
                    <a:ext uri="{9D8B030D-6E8A-4147-A177-3AD203B41FA5}">
                      <a16:colId xmlns:a16="http://schemas.microsoft.com/office/drawing/2014/main" val="20006"/>
                    </a:ext>
                  </a:extLst>
                </a:gridCol>
                <a:gridCol w="765431">
                  <a:extLst>
                    <a:ext uri="{9D8B030D-6E8A-4147-A177-3AD203B41FA5}">
                      <a16:colId xmlns:a16="http://schemas.microsoft.com/office/drawing/2014/main" val="20007"/>
                    </a:ext>
                  </a:extLst>
                </a:gridCol>
                <a:gridCol w="765431">
                  <a:extLst>
                    <a:ext uri="{9D8B030D-6E8A-4147-A177-3AD203B41FA5}">
                      <a16:colId xmlns:a16="http://schemas.microsoft.com/office/drawing/2014/main" val="20008"/>
                    </a:ext>
                  </a:extLst>
                </a:gridCol>
                <a:gridCol w="765431">
                  <a:extLst>
                    <a:ext uri="{9D8B030D-6E8A-4147-A177-3AD203B41FA5}">
                      <a16:colId xmlns:a16="http://schemas.microsoft.com/office/drawing/2014/main" val="20009"/>
                    </a:ext>
                  </a:extLst>
                </a:gridCol>
                <a:gridCol w="765431">
                  <a:extLst>
                    <a:ext uri="{9D8B030D-6E8A-4147-A177-3AD203B41FA5}">
                      <a16:colId xmlns:a16="http://schemas.microsoft.com/office/drawing/2014/main" val="20010"/>
                    </a:ext>
                  </a:extLst>
                </a:gridCol>
                <a:gridCol w="765431">
                  <a:extLst>
                    <a:ext uri="{9D8B030D-6E8A-4147-A177-3AD203B41FA5}">
                      <a16:colId xmlns:a16="http://schemas.microsoft.com/office/drawing/2014/main" val="669479175"/>
                    </a:ext>
                  </a:extLst>
                </a:gridCol>
                <a:gridCol w="765431">
                  <a:extLst>
                    <a:ext uri="{9D8B030D-6E8A-4147-A177-3AD203B41FA5}">
                      <a16:colId xmlns:a16="http://schemas.microsoft.com/office/drawing/2014/main" val="2861380184"/>
                    </a:ext>
                  </a:extLst>
                </a:gridCol>
                <a:gridCol w="765431">
                  <a:extLst>
                    <a:ext uri="{9D8B030D-6E8A-4147-A177-3AD203B41FA5}">
                      <a16:colId xmlns:a16="http://schemas.microsoft.com/office/drawing/2014/main" val="3702006852"/>
                    </a:ext>
                  </a:extLst>
                </a:gridCol>
              </a:tblGrid>
              <a:tr h="370840">
                <a:tc>
                  <a:txBody>
                    <a:bodyPr/>
                    <a:lstStyle/>
                    <a:p>
                      <a:r>
                        <a:rPr lang="es-MX" dirty="0"/>
                        <a:t>Equipo</a:t>
                      </a:r>
                    </a:p>
                  </a:txBody>
                  <a:tcPr/>
                </a:tc>
                <a:tc>
                  <a:txBody>
                    <a:bodyPr/>
                    <a:lstStyle/>
                    <a:p>
                      <a:pPr algn="ctr"/>
                      <a:r>
                        <a:rPr lang="es-MX" dirty="0" err="1"/>
                        <a:t>Sem</a:t>
                      </a:r>
                      <a:r>
                        <a:rPr lang="es-MX" dirty="0"/>
                        <a:t>. 1</a:t>
                      </a:r>
                    </a:p>
                  </a:txBody>
                  <a:tcPr/>
                </a:tc>
                <a:tc>
                  <a:txBody>
                    <a:bodyPr/>
                    <a:lstStyle/>
                    <a:p>
                      <a:pPr algn="ctr"/>
                      <a:r>
                        <a:rPr lang="es-MX" dirty="0"/>
                        <a:t>2</a:t>
                      </a:r>
                    </a:p>
                  </a:txBody>
                  <a:tcPr/>
                </a:tc>
                <a:tc>
                  <a:txBody>
                    <a:bodyPr/>
                    <a:lstStyle/>
                    <a:p>
                      <a:pPr algn="ctr"/>
                      <a:r>
                        <a:rPr lang="es-MX" dirty="0"/>
                        <a:t>3</a:t>
                      </a:r>
                    </a:p>
                  </a:txBody>
                  <a:tcPr/>
                </a:tc>
                <a:tc>
                  <a:txBody>
                    <a:bodyPr/>
                    <a:lstStyle/>
                    <a:p>
                      <a:pPr algn="ctr"/>
                      <a:r>
                        <a:rPr lang="es-MX" dirty="0"/>
                        <a:t>4</a:t>
                      </a:r>
                    </a:p>
                  </a:txBody>
                  <a:tcPr/>
                </a:tc>
                <a:tc>
                  <a:txBody>
                    <a:bodyPr/>
                    <a:lstStyle/>
                    <a:p>
                      <a:pPr algn="ctr"/>
                      <a:r>
                        <a:rPr lang="es-MX" dirty="0"/>
                        <a:t>5</a:t>
                      </a:r>
                    </a:p>
                  </a:txBody>
                  <a:tcPr/>
                </a:tc>
                <a:tc>
                  <a:txBody>
                    <a:bodyPr/>
                    <a:lstStyle/>
                    <a:p>
                      <a:pPr algn="ctr"/>
                      <a:r>
                        <a:rPr lang="es-MX" dirty="0"/>
                        <a:t>6</a:t>
                      </a:r>
                    </a:p>
                  </a:txBody>
                  <a:tcPr/>
                </a:tc>
                <a:tc>
                  <a:txBody>
                    <a:bodyPr/>
                    <a:lstStyle/>
                    <a:p>
                      <a:pPr algn="ctr"/>
                      <a:r>
                        <a:rPr lang="es-MX" dirty="0"/>
                        <a:t>7</a:t>
                      </a:r>
                    </a:p>
                  </a:txBody>
                  <a:tcPr/>
                </a:tc>
                <a:tc>
                  <a:txBody>
                    <a:bodyPr/>
                    <a:lstStyle/>
                    <a:p>
                      <a:pPr algn="ctr"/>
                      <a:r>
                        <a:rPr lang="es-MX" dirty="0"/>
                        <a:t>8</a:t>
                      </a:r>
                    </a:p>
                  </a:txBody>
                  <a:tcPr/>
                </a:tc>
                <a:tc>
                  <a:txBody>
                    <a:bodyPr/>
                    <a:lstStyle/>
                    <a:p>
                      <a:pPr algn="ctr"/>
                      <a:r>
                        <a:rPr lang="es-MX" dirty="0"/>
                        <a:t>9</a:t>
                      </a:r>
                    </a:p>
                  </a:txBody>
                  <a:tcPr/>
                </a:tc>
                <a:tc>
                  <a:txBody>
                    <a:bodyPr/>
                    <a:lstStyle/>
                    <a:p>
                      <a:pPr algn="ctr"/>
                      <a:r>
                        <a:rPr lang="es-MX" dirty="0"/>
                        <a:t>10</a:t>
                      </a:r>
                    </a:p>
                  </a:txBody>
                  <a:tcPr/>
                </a:tc>
                <a:tc>
                  <a:txBody>
                    <a:bodyPr/>
                    <a:lstStyle/>
                    <a:p>
                      <a:pPr algn="ctr"/>
                      <a:r>
                        <a:rPr lang="es-MX" dirty="0"/>
                        <a:t>11</a:t>
                      </a:r>
                    </a:p>
                  </a:txBody>
                  <a:tcPr/>
                </a:tc>
                <a:tc>
                  <a:txBody>
                    <a:bodyPr/>
                    <a:lstStyle/>
                    <a:p>
                      <a:pPr algn="ctr"/>
                      <a:r>
                        <a:rPr lang="es-MX" dirty="0"/>
                        <a:t>12</a:t>
                      </a:r>
                    </a:p>
                  </a:txBody>
                  <a:tcPr/>
                </a:tc>
                <a:tc>
                  <a:txBody>
                    <a:bodyPr/>
                    <a:lstStyle/>
                    <a:p>
                      <a:pPr algn="ctr"/>
                      <a:r>
                        <a:rPr lang="es-MX" dirty="0"/>
                        <a:t>13</a:t>
                      </a:r>
                    </a:p>
                  </a:txBody>
                  <a:tcPr/>
                </a:tc>
                <a:tc>
                  <a:txBody>
                    <a:bodyPr/>
                    <a:lstStyle/>
                    <a:p>
                      <a:pPr algn="ctr"/>
                      <a:r>
                        <a:rPr lang="es-MX" dirty="0"/>
                        <a:t>14</a:t>
                      </a:r>
                    </a:p>
                  </a:txBody>
                  <a:tcPr/>
                </a:tc>
                <a:extLst>
                  <a:ext uri="{0D108BD9-81ED-4DB2-BD59-A6C34878D82A}">
                    <a16:rowId xmlns:a16="http://schemas.microsoft.com/office/drawing/2014/main" val="10000"/>
                  </a:ext>
                </a:extLst>
              </a:tr>
              <a:tr h="370840">
                <a:tc>
                  <a:txBody>
                    <a:bodyPr/>
                    <a:lstStyle/>
                    <a:p>
                      <a:r>
                        <a:rPr lang="es-MX" dirty="0"/>
                        <a:t>1</a:t>
                      </a:r>
                    </a:p>
                  </a:txBody>
                  <a:tcPr/>
                </a:tc>
                <a:tc rowSpan="5">
                  <a:txBody>
                    <a:bodyPr/>
                    <a:lstStyle/>
                    <a:p>
                      <a:pPr algn="ctr"/>
                      <a:r>
                        <a:rPr lang="es-MX" dirty="0"/>
                        <a:t>Explicación</a:t>
                      </a:r>
                    </a:p>
                  </a:txBody>
                  <a:tcPr vert="vert270"/>
                </a:tc>
                <a:tc>
                  <a:txBody>
                    <a:bodyPr/>
                    <a:lstStyle/>
                    <a:p>
                      <a:pPr algn="ctr"/>
                      <a:r>
                        <a:rPr lang="es-MX" dirty="0"/>
                        <a:t>1</a:t>
                      </a:r>
                    </a:p>
                  </a:txBody>
                  <a:tcPr/>
                </a:tc>
                <a:tc>
                  <a:txBody>
                    <a:bodyPr/>
                    <a:lstStyle/>
                    <a:p>
                      <a:pPr algn="ctr"/>
                      <a:r>
                        <a:rPr lang="es-MX" dirty="0"/>
                        <a:t>2</a:t>
                      </a:r>
                    </a:p>
                  </a:txBody>
                  <a:tcPr/>
                </a:tc>
                <a:tc>
                  <a:txBody>
                    <a:bodyPr/>
                    <a:lstStyle/>
                    <a:p>
                      <a:pPr algn="ctr"/>
                      <a:r>
                        <a:rPr lang="es-MX" dirty="0"/>
                        <a:t>3</a:t>
                      </a:r>
                    </a:p>
                  </a:txBody>
                  <a:tcPr/>
                </a:tc>
                <a:tc>
                  <a:txBody>
                    <a:bodyPr/>
                    <a:lstStyle/>
                    <a:p>
                      <a:pPr algn="ctr"/>
                      <a:r>
                        <a:rPr lang="es-MX" dirty="0"/>
                        <a:t>4</a:t>
                      </a:r>
                    </a:p>
                  </a:txBody>
                  <a:tcPr/>
                </a:tc>
                <a:tc>
                  <a:txBody>
                    <a:bodyPr/>
                    <a:lstStyle/>
                    <a:p>
                      <a:pPr algn="ctr"/>
                      <a:r>
                        <a:rPr lang="es-MX" dirty="0"/>
                        <a:t>5</a:t>
                      </a:r>
                    </a:p>
                  </a:txBody>
                  <a:tcPr/>
                </a:tc>
                <a:tc rowSpan="5">
                  <a:txBody>
                    <a:bodyPr/>
                    <a:lstStyle/>
                    <a:p>
                      <a:pPr algn="ctr"/>
                      <a:r>
                        <a:rPr lang="es-MX" dirty="0"/>
                        <a:t>Explicación</a:t>
                      </a:r>
                    </a:p>
                  </a:txBody>
                  <a:tcPr vert="vert270"/>
                </a:tc>
                <a:tc>
                  <a:txBody>
                    <a:bodyPr/>
                    <a:lstStyle/>
                    <a:p>
                      <a:pPr algn="ctr"/>
                      <a:r>
                        <a:rPr lang="es-MX" dirty="0"/>
                        <a:t>6</a:t>
                      </a:r>
                    </a:p>
                  </a:txBody>
                  <a:tcPr/>
                </a:tc>
                <a:tc>
                  <a:txBody>
                    <a:bodyPr/>
                    <a:lstStyle/>
                    <a:p>
                      <a:pPr algn="ctr"/>
                      <a:r>
                        <a:rPr lang="es-MX" dirty="0"/>
                        <a:t>7</a:t>
                      </a:r>
                    </a:p>
                  </a:txBody>
                  <a:tcPr/>
                </a:tc>
                <a:tc>
                  <a:txBody>
                    <a:bodyPr/>
                    <a:lstStyle/>
                    <a:p>
                      <a:pPr algn="ctr"/>
                      <a:r>
                        <a:rPr lang="es-MX" dirty="0"/>
                        <a:t>PIA</a:t>
                      </a:r>
                    </a:p>
                  </a:txBody>
                  <a:tcPr/>
                </a:tc>
                <a:tc>
                  <a:txBody>
                    <a:bodyPr/>
                    <a:lstStyle/>
                    <a:p>
                      <a:pPr algn="ctr"/>
                      <a:r>
                        <a:rPr lang="es-MX" dirty="0"/>
                        <a:t>8</a:t>
                      </a:r>
                    </a:p>
                  </a:txBody>
                  <a:tcPr/>
                </a:tc>
                <a:tc>
                  <a:txBody>
                    <a:bodyPr/>
                    <a:lstStyle/>
                    <a:p>
                      <a:pPr algn="ctr"/>
                      <a:r>
                        <a:rPr lang="es-MX" dirty="0"/>
                        <a:t>PIA</a:t>
                      </a:r>
                    </a:p>
                  </a:txBody>
                  <a:tcPr/>
                </a:tc>
                <a:tc>
                  <a:txBody>
                    <a:bodyPr/>
                    <a:lstStyle/>
                    <a:p>
                      <a:pPr algn="ctr"/>
                      <a:endParaRPr lang="es-MX" dirty="0"/>
                    </a:p>
                  </a:txBody>
                  <a:tcPr/>
                </a:tc>
                <a:tc>
                  <a:txBody>
                    <a:bodyPr/>
                    <a:lstStyle/>
                    <a:p>
                      <a:pPr algn="ctr"/>
                      <a:endParaRPr lang="es-MX" dirty="0"/>
                    </a:p>
                  </a:txBody>
                  <a:tcPr/>
                </a:tc>
                <a:extLst>
                  <a:ext uri="{0D108BD9-81ED-4DB2-BD59-A6C34878D82A}">
                    <a16:rowId xmlns:a16="http://schemas.microsoft.com/office/drawing/2014/main" val="10001"/>
                  </a:ext>
                </a:extLst>
              </a:tr>
              <a:tr h="370840">
                <a:tc>
                  <a:txBody>
                    <a:bodyPr/>
                    <a:lstStyle/>
                    <a:p>
                      <a:r>
                        <a:rPr lang="es-MX" dirty="0"/>
                        <a:t>2</a:t>
                      </a:r>
                    </a:p>
                  </a:txBody>
                  <a:tcPr/>
                </a:tc>
                <a:tc vMerge="1">
                  <a:txBody>
                    <a:bodyPr/>
                    <a:lstStyle/>
                    <a:p>
                      <a:endParaRPr lang="es-MX" dirty="0"/>
                    </a:p>
                  </a:txBody>
                  <a:tcPr/>
                </a:tc>
                <a:tc>
                  <a:txBody>
                    <a:bodyPr/>
                    <a:lstStyle/>
                    <a:p>
                      <a:pPr algn="ctr"/>
                      <a:r>
                        <a:rPr lang="es-MX" dirty="0"/>
                        <a:t>2</a:t>
                      </a:r>
                    </a:p>
                  </a:txBody>
                  <a:tcPr/>
                </a:tc>
                <a:tc>
                  <a:txBody>
                    <a:bodyPr/>
                    <a:lstStyle/>
                    <a:p>
                      <a:pPr algn="ctr"/>
                      <a:r>
                        <a:rPr lang="es-MX" dirty="0"/>
                        <a:t>3</a:t>
                      </a:r>
                    </a:p>
                  </a:txBody>
                  <a:tcPr/>
                </a:tc>
                <a:tc>
                  <a:txBody>
                    <a:bodyPr/>
                    <a:lstStyle/>
                    <a:p>
                      <a:pPr algn="ctr"/>
                      <a:r>
                        <a:rPr lang="es-MX" dirty="0"/>
                        <a:t>4</a:t>
                      </a:r>
                    </a:p>
                  </a:txBody>
                  <a:tcPr/>
                </a:tc>
                <a:tc>
                  <a:txBody>
                    <a:bodyPr/>
                    <a:lstStyle/>
                    <a:p>
                      <a:pPr algn="ctr"/>
                      <a:r>
                        <a:rPr lang="es-MX" dirty="0"/>
                        <a:t>5</a:t>
                      </a:r>
                    </a:p>
                  </a:txBody>
                  <a:tcPr/>
                </a:tc>
                <a:tc>
                  <a:txBody>
                    <a:bodyPr/>
                    <a:lstStyle/>
                    <a:p>
                      <a:pPr algn="ctr"/>
                      <a:r>
                        <a:rPr lang="es-MX" dirty="0"/>
                        <a:t>1</a:t>
                      </a:r>
                    </a:p>
                  </a:txBody>
                  <a:tcPr/>
                </a:tc>
                <a:tc vMerge="1">
                  <a:txBody>
                    <a:bodyPr/>
                    <a:lstStyle/>
                    <a:p>
                      <a:pPr algn="ctr"/>
                      <a:endParaRPr lang="es-MX" dirty="0"/>
                    </a:p>
                  </a:txBody>
                  <a:tcPr/>
                </a:tc>
                <a:tc>
                  <a:txBody>
                    <a:bodyPr/>
                    <a:lstStyle/>
                    <a:p>
                      <a:pPr algn="ctr"/>
                      <a:r>
                        <a:rPr lang="es-MX" dirty="0"/>
                        <a:t>7</a:t>
                      </a:r>
                    </a:p>
                  </a:txBody>
                  <a:tcPr/>
                </a:tc>
                <a:tc>
                  <a:txBody>
                    <a:bodyPr/>
                    <a:lstStyle/>
                    <a:p>
                      <a:pPr algn="ctr"/>
                      <a:r>
                        <a:rPr lang="es-MX" dirty="0"/>
                        <a:t>PIA</a:t>
                      </a:r>
                    </a:p>
                  </a:txBody>
                  <a:tcPr/>
                </a:tc>
                <a:tc>
                  <a:txBody>
                    <a:bodyPr/>
                    <a:lstStyle/>
                    <a:p>
                      <a:pPr algn="ctr"/>
                      <a:r>
                        <a:rPr lang="es-MX" dirty="0"/>
                        <a:t>6</a:t>
                      </a:r>
                    </a:p>
                  </a:txBody>
                  <a:tcPr/>
                </a:tc>
                <a:tc>
                  <a:txBody>
                    <a:bodyPr/>
                    <a:lstStyle/>
                    <a:p>
                      <a:pPr algn="ctr"/>
                      <a:r>
                        <a:rPr lang="es-MX" dirty="0"/>
                        <a:t>PIA</a:t>
                      </a:r>
                    </a:p>
                  </a:txBody>
                  <a:tcPr/>
                </a:tc>
                <a:tc>
                  <a:txBody>
                    <a:bodyPr/>
                    <a:lstStyle/>
                    <a:p>
                      <a:pPr algn="ctr"/>
                      <a:r>
                        <a:rPr lang="es-MX" dirty="0"/>
                        <a:t>8</a:t>
                      </a:r>
                    </a:p>
                  </a:txBody>
                  <a:tcPr/>
                </a:tc>
                <a:tc>
                  <a:txBody>
                    <a:bodyPr/>
                    <a:lstStyle/>
                    <a:p>
                      <a:pPr algn="ctr"/>
                      <a:endParaRPr lang="es-MX" dirty="0"/>
                    </a:p>
                  </a:txBody>
                  <a:tcPr/>
                </a:tc>
                <a:tc>
                  <a:txBody>
                    <a:bodyPr/>
                    <a:lstStyle/>
                    <a:p>
                      <a:pPr algn="ctr"/>
                      <a:endParaRPr lang="es-MX" dirty="0"/>
                    </a:p>
                  </a:txBody>
                  <a:tcPr/>
                </a:tc>
                <a:extLst>
                  <a:ext uri="{0D108BD9-81ED-4DB2-BD59-A6C34878D82A}">
                    <a16:rowId xmlns:a16="http://schemas.microsoft.com/office/drawing/2014/main" val="10002"/>
                  </a:ext>
                </a:extLst>
              </a:tr>
              <a:tr h="370840">
                <a:tc>
                  <a:txBody>
                    <a:bodyPr/>
                    <a:lstStyle/>
                    <a:p>
                      <a:r>
                        <a:rPr lang="es-MX" dirty="0"/>
                        <a:t>3</a:t>
                      </a:r>
                    </a:p>
                  </a:txBody>
                  <a:tcPr/>
                </a:tc>
                <a:tc vMerge="1">
                  <a:txBody>
                    <a:bodyPr/>
                    <a:lstStyle/>
                    <a:p>
                      <a:endParaRPr lang="es-MX" dirty="0"/>
                    </a:p>
                  </a:txBody>
                  <a:tcPr/>
                </a:tc>
                <a:tc>
                  <a:txBody>
                    <a:bodyPr/>
                    <a:lstStyle/>
                    <a:p>
                      <a:pPr algn="ctr"/>
                      <a:r>
                        <a:rPr lang="es-MX" dirty="0"/>
                        <a:t>3</a:t>
                      </a:r>
                    </a:p>
                  </a:txBody>
                  <a:tcPr/>
                </a:tc>
                <a:tc>
                  <a:txBody>
                    <a:bodyPr/>
                    <a:lstStyle/>
                    <a:p>
                      <a:pPr algn="ctr"/>
                      <a:r>
                        <a:rPr lang="es-MX" dirty="0"/>
                        <a:t>4</a:t>
                      </a:r>
                    </a:p>
                  </a:txBody>
                  <a:tcPr/>
                </a:tc>
                <a:tc>
                  <a:txBody>
                    <a:bodyPr/>
                    <a:lstStyle/>
                    <a:p>
                      <a:pPr algn="ctr"/>
                      <a:r>
                        <a:rPr lang="es-MX" dirty="0"/>
                        <a:t>5</a:t>
                      </a:r>
                    </a:p>
                  </a:txBody>
                  <a:tcPr/>
                </a:tc>
                <a:tc>
                  <a:txBody>
                    <a:bodyPr/>
                    <a:lstStyle/>
                    <a:p>
                      <a:pPr algn="ctr"/>
                      <a:r>
                        <a:rPr lang="es-MX" dirty="0"/>
                        <a:t>1</a:t>
                      </a:r>
                    </a:p>
                  </a:txBody>
                  <a:tcPr/>
                </a:tc>
                <a:tc>
                  <a:txBody>
                    <a:bodyPr/>
                    <a:lstStyle/>
                    <a:p>
                      <a:pPr algn="ctr"/>
                      <a:r>
                        <a:rPr lang="es-MX" dirty="0"/>
                        <a:t>2</a:t>
                      </a:r>
                    </a:p>
                  </a:txBody>
                  <a:tcPr/>
                </a:tc>
                <a:tc vMerge="1">
                  <a:txBody>
                    <a:bodyPr/>
                    <a:lstStyle/>
                    <a:p>
                      <a:pPr algn="ctr"/>
                      <a:endParaRPr lang="es-MX" dirty="0"/>
                    </a:p>
                  </a:txBody>
                  <a:tcPr/>
                </a:tc>
                <a:tc>
                  <a:txBody>
                    <a:bodyPr/>
                    <a:lstStyle/>
                    <a:p>
                      <a:pPr algn="ctr"/>
                      <a:r>
                        <a:rPr lang="es-MX" dirty="0"/>
                        <a:t>8</a:t>
                      </a:r>
                    </a:p>
                  </a:txBody>
                  <a:tcPr/>
                </a:tc>
                <a:tc>
                  <a:txBody>
                    <a:bodyPr/>
                    <a:lstStyle/>
                    <a:p>
                      <a:pPr algn="ctr"/>
                      <a:r>
                        <a:rPr lang="es-MX" dirty="0"/>
                        <a:t>PIA</a:t>
                      </a:r>
                    </a:p>
                  </a:txBody>
                  <a:tcPr/>
                </a:tc>
                <a:tc>
                  <a:txBody>
                    <a:bodyPr/>
                    <a:lstStyle/>
                    <a:p>
                      <a:pPr algn="ctr"/>
                      <a:r>
                        <a:rPr lang="es-MX" dirty="0"/>
                        <a:t>7</a:t>
                      </a:r>
                    </a:p>
                  </a:txBody>
                  <a:tcPr/>
                </a:tc>
                <a:tc>
                  <a:txBody>
                    <a:bodyPr/>
                    <a:lstStyle/>
                    <a:p>
                      <a:pPr algn="ctr"/>
                      <a:r>
                        <a:rPr lang="es-MX" dirty="0"/>
                        <a:t>6</a:t>
                      </a:r>
                    </a:p>
                  </a:txBody>
                  <a:tcPr/>
                </a:tc>
                <a:tc>
                  <a:txBody>
                    <a:bodyPr/>
                    <a:lstStyle/>
                    <a:p>
                      <a:pPr algn="ctr"/>
                      <a:r>
                        <a:rPr lang="es-MX" dirty="0"/>
                        <a:t>PIA</a:t>
                      </a:r>
                    </a:p>
                  </a:txBody>
                  <a:tcPr/>
                </a:tc>
                <a:tc>
                  <a:txBody>
                    <a:bodyPr/>
                    <a:lstStyle/>
                    <a:p>
                      <a:pPr algn="ctr"/>
                      <a:endParaRPr lang="es-MX" dirty="0"/>
                    </a:p>
                  </a:txBody>
                  <a:tcPr/>
                </a:tc>
                <a:tc>
                  <a:txBody>
                    <a:bodyPr/>
                    <a:lstStyle/>
                    <a:p>
                      <a:pPr algn="ctr"/>
                      <a:endParaRPr lang="es-MX" dirty="0"/>
                    </a:p>
                  </a:txBody>
                  <a:tcPr/>
                </a:tc>
                <a:extLst>
                  <a:ext uri="{0D108BD9-81ED-4DB2-BD59-A6C34878D82A}">
                    <a16:rowId xmlns:a16="http://schemas.microsoft.com/office/drawing/2014/main" val="10003"/>
                  </a:ext>
                </a:extLst>
              </a:tr>
              <a:tr h="370840">
                <a:tc>
                  <a:txBody>
                    <a:bodyPr/>
                    <a:lstStyle/>
                    <a:p>
                      <a:r>
                        <a:rPr lang="es-MX" dirty="0"/>
                        <a:t>4</a:t>
                      </a:r>
                    </a:p>
                  </a:txBody>
                  <a:tcPr/>
                </a:tc>
                <a:tc vMerge="1">
                  <a:txBody>
                    <a:bodyPr/>
                    <a:lstStyle/>
                    <a:p>
                      <a:endParaRPr lang="es-MX" dirty="0"/>
                    </a:p>
                  </a:txBody>
                  <a:tcPr/>
                </a:tc>
                <a:tc>
                  <a:txBody>
                    <a:bodyPr/>
                    <a:lstStyle/>
                    <a:p>
                      <a:pPr algn="ctr"/>
                      <a:r>
                        <a:rPr lang="es-MX" dirty="0"/>
                        <a:t>4</a:t>
                      </a:r>
                    </a:p>
                  </a:txBody>
                  <a:tcPr/>
                </a:tc>
                <a:tc>
                  <a:txBody>
                    <a:bodyPr/>
                    <a:lstStyle/>
                    <a:p>
                      <a:pPr algn="ctr"/>
                      <a:r>
                        <a:rPr lang="es-MX" dirty="0"/>
                        <a:t>5</a:t>
                      </a:r>
                    </a:p>
                  </a:txBody>
                  <a:tcPr/>
                </a:tc>
                <a:tc>
                  <a:txBody>
                    <a:bodyPr/>
                    <a:lstStyle/>
                    <a:p>
                      <a:pPr algn="ctr"/>
                      <a:r>
                        <a:rPr lang="es-MX" dirty="0"/>
                        <a:t>1</a:t>
                      </a:r>
                    </a:p>
                  </a:txBody>
                  <a:tcPr/>
                </a:tc>
                <a:tc>
                  <a:txBody>
                    <a:bodyPr/>
                    <a:lstStyle/>
                    <a:p>
                      <a:pPr algn="ctr"/>
                      <a:r>
                        <a:rPr lang="es-MX" dirty="0"/>
                        <a:t>2</a:t>
                      </a:r>
                    </a:p>
                  </a:txBody>
                  <a:tcPr/>
                </a:tc>
                <a:tc>
                  <a:txBody>
                    <a:bodyPr/>
                    <a:lstStyle/>
                    <a:p>
                      <a:pPr algn="ctr"/>
                      <a:r>
                        <a:rPr lang="es-MX" dirty="0"/>
                        <a:t>3</a:t>
                      </a:r>
                    </a:p>
                  </a:txBody>
                  <a:tcPr/>
                </a:tc>
                <a:tc vMerge="1">
                  <a:txBody>
                    <a:bodyPr/>
                    <a:lstStyle/>
                    <a:p>
                      <a:pPr algn="ctr"/>
                      <a:endParaRPr lang="es-MX" dirty="0"/>
                    </a:p>
                  </a:txBody>
                  <a:tcPr/>
                </a:tc>
                <a:tc>
                  <a:txBody>
                    <a:bodyPr/>
                    <a:lstStyle/>
                    <a:p>
                      <a:pPr algn="ctr"/>
                      <a:r>
                        <a:rPr lang="es-MX" dirty="0"/>
                        <a:t>PIA</a:t>
                      </a:r>
                    </a:p>
                  </a:txBody>
                  <a:tcPr/>
                </a:tc>
                <a:tc>
                  <a:txBody>
                    <a:bodyPr/>
                    <a:lstStyle/>
                    <a:p>
                      <a:pPr algn="ctr"/>
                      <a:r>
                        <a:rPr lang="es-MX" dirty="0"/>
                        <a:t>8</a:t>
                      </a:r>
                    </a:p>
                  </a:txBody>
                  <a:tcPr/>
                </a:tc>
                <a:tc>
                  <a:txBody>
                    <a:bodyPr/>
                    <a:lstStyle/>
                    <a:p>
                      <a:pPr algn="ctr"/>
                      <a:r>
                        <a:rPr lang="es-MX" dirty="0"/>
                        <a:t>PIA</a:t>
                      </a:r>
                    </a:p>
                  </a:txBody>
                  <a:tcPr/>
                </a:tc>
                <a:tc>
                  <a:txBody>
                    <a:bodyPr/>
                    <a:lstStyle/>
                    <a:p>
                      <a:pPr algn="ctr"/>
                      <a:r>
                        <a:rPr lang="es-MX" dirty="0"/>
                        <a:t>7</a:t>
                      </a:r>
                    </a:p>
                  </a:txBody>
                  <a:tcPr/>
                </a:tc>
                <a:tc>
                  <a:txBody>
                    <a:bodyPr/>
                    <a:lstStyle/>
                    <a:p>
                      <a:pPr algn="ctr"/>
                      <a:r>
                        <a:rPr lang="es-MX" dirty="0"/>
                        <a:t>6</a:t>
                      </a:r>
                    </a:p>
                  </a:txBody>
                  <a:tcPr/>
                </a:tc>
                <a:tc>
                  <a:txBody>
                    <a:bodyPr/>
                    <a:lstStyle/>
                    <a:p>
                      <a:pPr algn="ctr"/>
                      <a:endParaRPr lang="es-MX" dirty="0"/>
                    </a:p>
                  </a:txBody>
                  <a:tcPr/>
                </a:tc>
                <a:tc>
                  <a:txBody>
                    <a:bodyPr/>
                    <a:lstStyle/>
                    <a:p>
                      <a:pPr algn="ctr"/>
                      <a:endParaRPr lang="es-MX" dirty="0"/>
                    </a:p>
                  </a:txBody>
                  <a:tcPr/>
                </a:tc>
                <a:extLst>
                  <a:ext uri="{0D108BD9-81ED-4DB2-BD59-A6C34878D82A}">
                    <a16:rowId xmlns:a16="http://schemas.microsoft.com/office/drawing/2014/main" val="10004"/>
                  </a:ext>
                </a:extLst>
              </a:tr>
              <a:tr h="370840">
                <a:tc>
                  <a:txBody>
                    <a:bodyPr/>
                    <a:lstStyle/>
                    <a:p>
                      <a:r>
                        <a:rPr lang="es-MX" dirty="0"/>
                        <a:t>5</a:t>
                      </a:r>
                    </a:p>
                  </a:txBody>
                  <a:tcPr/>
                </a:tc>
                <a:tc vMerge="1">
                  <a:txBody>
                    <a:bodyPr/>
                    <a:lstStyle/>
                    <a:p>
                      <a:pPr algn="ctr"/>
                      <a:endParaRPr lang="es-MX" dirty="0"/>
                    </a:p>
                  </a:txBody>
                  <a:tcPr vert="vert270"/>
                </a:tc>
                <a:tc>
                  <a:txBody>
                    <a:bodyPr/>
                    <a:lstStyle/>
                    <a:p>
                      <a:pPr algn="ctr"/>
                      <a:r>
                        <a:rPr lang="es-MX" dirty="0"/>
                        <a:t>5</a:t>
                      </a:r>
                    </a:p>
                  </a:txBody>
                  <a:tcPr/>
                </a:tc>
                <a:tc>
                  <a:txBody>
                    <a:bodyPr/>
                    <a:lstStyle/>
                    <a:p>
                      <a:pPr algn="ctr"/>
                      <a:r>
                        <a:rPr lang="es-MX" dirty="0"/>
                        <a:t>1</a:t>
                      </a:r>
                    </a:p>
                  </a:txBody>
                  <a:tcPr/>
                </a:tc>
                <a:tc>
                  <a:txBody>
                    <a:bodyPr/>
                    <a:lstStyle/>
                    <a:p>
                      <a:pPr algn="ctr"/>
                      <a:r>
                        <a:rPr lang="es-MX" dirty="0"/>
                        <a:t>2</a:t>
                      </a:r>
                    </a:p>
                  </a:txBody>
                  <a:tcPr/>
                </a:tc>
                <a:tc>
                  <a:txBody>
                    <a:bodyPr/>
                    <a:lstStyle/>
                    <a:p>
                      <a:pPr algn="ctr"/>
                      <a:r>
                        <a:rPr lang="es-MX" dirty="0"/>
                        <a:t>3</a:t>
                      </a:r>
                    </a:p>
                  </a:txBody>
                  <a:tcPr/>
                </a:tc>
                <a:tc>
                  <a:txBody>
                    <a:bodyPr/>
                    <a:lstStyle/>
                    <a:p>
                      <a:pPr algn="ctr"/>
                      <a:r>
                        <a:rPr lang="es-MX" dirty="0"/>
                        <a:t>4</a:t>
                      </a:r>
                    </a:p>
                  </a:txBody>
                  <a:tcPr/>
                </a:tc>
                <a:tc vMerge="1">
                  <a:txBody>
                    <a:bodyPr/>
                    <a:lstStyle/>
                    <a:p>
                      <a:pPr algn="ctr"/>
                      <a:endParaRPr lang="es-MX" dirty="0"/>
                    </a:p>
                  </a:txBody>
                  <a:tcPr vert="vert270"/>
                </a:tc>
                <a:tc>
                  <a:txBody>
                    <a:bodyPr/>
                    <a:lstStyle/>
                    <a:p>
                      <a:pPr algn="ctr"/>
                      <a:r>
                        <a:rPr lang="es-MX" dirty="0"/>
                        <a:t>PIA</a:t>
                      </a:r>
                    </a:p>
                  </a:txBody>
                  <a:tcPr/>
                </a:tc>
                <a:tc>
                  <a:txBody>
                    <a:bodyPr/>
                    <a:lstStyle/>
                    <a:p>
                      <a:pPr algn="ctr"/>
                      <a:r>
                        <a:rPr lang="es-MX" dirty="0"/>
                        <a:t>6</a:t>
                      </a:r>
                    </a:p>
                  </a:txBody>
                  <a:tcPr/>
                </a:tc>
                <a:tc>
                  <a:txBody>
                    <a:bodyPr/>
                    <a:lstStyle/>
                    <a:p>
                      <a:pPr algn="ctr"/>
                      <a:r>
                        <a:rPr lang="es-MX" dirty="0"/>
                        <a:t>8</a:t>
                      </a:r>
                    </a:p>
                  </a:txBody>
                  <a:tcPr/>
                </a:tc>
                <a:tc>
                  <a:txBody>
                    <a:bodyPr/>
                    <a:lstStyle/>
                    <a:p>
                      <a:pPr algn="ctr"/>
                      <a:r>
                        <a:rPr lang="es-MX" dirty="0"/>
                        <a:t>PIA</a:t>
                      </a:r>
                    </a:p>
                  </a:txBody>
                  <a:tcPr/>
                </a:tc>
                <a:tc>
                  <a:txBody>
                    <a:bodyPr/>
                    <a:lstStyle/>
                    <a:p>
                      <a:pPr algn="ctr"/>
                      <a:r>
                        <a:rPr lang="es-MX" dirty="0"/>
                        <a:t>7</a:t>
                      </a:r>
                    </a:p>
                  </a:txBody>
                  <a:tcPr/>
                </a:tc>
                <a:tc>
                  <a:txBody>
                    <a:bodyPr/>
                    <a:lstStyle/>
                    <a:p>
                      <a:pPr algn="ctr"/>
                      <a:endParaRPr lang="es-MX" dirty="0"/>
                    </a:p>
                  </a:txBody>
                  <a:tcPr/>
                </a:tc>
                <a:tc>
                  <a:txBody>
                    <a:bodyPr/>
                    <a:lstStyle/>
                    <a:p>
                      <a:pPr algn="ctr"/>
                      <a:endParaRPr lang="es-MX" dirty="0"/>
                    </a:p>
                  </a:txBody>
                  <a:tcPr/>
                </a:tc>
                <a:extLst>
                  <a:ext uri="{0D108BD9-81ED-4DB2-BD59-A6C34878D82A}">
                    <a16:rowId xmlns:a16="http://schemas.microsoft.com/office/drawing/2014/main" val="3903183919"/>
                  </a:ext>
                </a:extLst>
              </a:tr>
            </a:tbl>
          </a:graphicData>
        </a:graphic>
      </p:graphicFrame>
      <p:sp>
        <p:nvSpPr>
          <p:cNvPr id="5" name="4 CuadroTexto"/>
          <p:cNvSpPr txBox="1"/>
          <p:nvPr/>
        </p:nvSpPr>
        <p:spPr>
          <a:xfrm>
            <a:off x="824459" y="4332157"/>
            <a:ext cx="9563725"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err="1">
                <a:ln>
                  <a:noFill/>
                </a:ln>
                <a:solidFill>
                  <a:prstClr val="black"/>
                </a:solidFill>
                <a:effectLst/>
                <a:uLnTx/>
                <a:uFillTx/>
                <a:latin typeface="Calibri"/>
                <a:ea typeface="+mn-ea"/>
                <a:cs typeface="+mn-cs"/>
              </a:rPr>
              <a:t>PIAs</a:t>
            </a:r>
            <a:endParaRPr kumimoji="0" lang="es-MX"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prstClr val="black"/>
                </a:solidFill>
                <a:effectLst/>
                <a:uLnTx/>
                <a:uFillTx/>
                <a:latin typeface="Calibri"/>
                <a:ea typeface="+mn-ea"/>
                <a:cs typeface="+mn-cs"/>
              </a:rPr>
              <a:t>1 Extracción L-L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prstClr val="black"/>
                </a:solidFill>
                <a:effectLst/>
                <a:uLnTx/>
                <a:uFillTx/>
                <a:latin typeface="Calibri"/>
                <a:ea typeface="+mn-ea"/>
                <a:cs typeface="+mn-cs"/>
              </a:rPr>
              <a:t>2 Absorción G-L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prstClr val="black"/>
                </a:solidFill>
                <a:effectLst/>
                <a:uLnTx/>
                <a:uFillTx/>
                <a:latin typeface="Calibri"/>
                <a:ea typeface="+mn-ea"/>
                <a:cs typeface="+mn-cs"/>
              </a:rPr>
              <a:t>3</a:t>
            </a:r>
          </a:p>
        </p:txBody>
      </p:sp>
    </p:spTree>
    <p:extLst>
      <p:ext uri="{BB962C8B-B14F-4D97-AF65-F5344CB8AC3E}">
        <p14:creationId xmlns:p14="http://schemas.microsoft.com/office/powerpoint/2010/main" val="35679489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35169" y="0"/>
            <a:ext cx="10515600" cy="1325563"/>
          </a:xfrm>
        </p:spPr>
        <p:txBody>
          <a:bodyPr/>
          <a:lstStyle/>
          <a:p>
            <a:r>
              <a:rPr lang="es-MX" dirty="0"/>
              <a:t>Práctica 7. Coeficiente global</a:t>
            </a:r>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244700" y="898345"/>
                <a:ext cx="11758410" cy="5805107"/>
              </a:xfrm>
            </p:spPr>
            <p:txBody>
              <a:bodyPr>
                <a:noAutofit/>
              </a:bodyPr>
              <a:lstStyle/>
              <a:p>
                <a:r>
                  <a:rPr lang="es-MX" sz="2400" dirty="0"/>
                  <a:t>Objetivo: Determinar el coeficiente global de transferencia de calor, U, en un sistema de tanque agitado con serpentín integrado.</a:t>
                </a:r>
              </a:p>
              <a:p>
                <a:pPr marL="0" indent="0">
                  <a:buNone/>
                </a:pPr>
                <a:endParaRPr lang="es-MX" sz="2400" dirty="0"/>
              </a:p>
              <a:p>
                <a:pPr marL="0" indent="0">
                  <a:buNone/>
                </a:pPr>
                <a:r>
                  <a:rPr lang="es-MX" sz="2400" dirty="0"/>
                  <a:t>El coeficiente global U involucra todas las conductancias de los posibles medios por los que se da la transferencia de calor en un sistema complejo. Para esta práctica se usará la ecuación</a:t>
                </a:r>
              </a:p>
              <a:p>
                <a:pPr marL="0" indent="0">
                  <a:buNone/>
                </a:pPr>
                <a14:m>
                  <m:oMathPara xmlns:m="http://schemas.openxmlformats.org/officeDocument/2006/math">
                    <m:oMathParaPr>
                      <m:jc m:val="centerGroup"/>
                    </m:oMathParaPr>
                    <m:oMath xmlns:m="http://schemas.openxmlformats.org/officeDocument/2006/math">
                      <m:f>
                        <m:fPr>
                          <m:ctrlPr>
                            <a:rPr lang="es-MX" sz="2400" b="0" i="1" smtClean="0">
                              <a:latin typeface="Cambria Math" panose="02040503050406030204" pitchFamily="18" charset="0"/>
                              <a:ea typeface="Cambria Math" panose="02040503050406030204" pitchFamily="18" charset="0"/>
                            </a:rPr>
                          </m:ctrlPr>
                        </m:fPr>
                        <m:num>
                          <m:r>
                            <a:rPr lang="es-MX" sz="2400" b="0" i="1" smtClean="0">
                              <a:latin typeface="Cambria Math" panose="02040503050406030204" pitchFamily="18" charset="0"/>
                            </a:rPr>
                            <m:t>𝑈𝐴</m:t>
                          </m:r>
                          <m:r>
                            <m:rPr>
                              <m:sty m:val="p"/>
                            </m:rPr>
                            <a:rPr lang="el-GR" sz="2400" b="0" i="1" smtClean="0">
                              <a:latin typeface="Cambria Math" panose="02040503050406030204" pitchFamily="18" charset="0"/>
                              <a:ea typeface="Cambria Math" panose="02040503050406030204" pitchFamily="18" charset="0"/>
                            </a:rPr>
                            <m:t>Θ</m:t>
                          </m:r>
                        </m:num>
                        <m:den>
                          <m:r>
                            <a:rPr lang="es-MX" sz="2400" b="0" i="1" smtClean="0">
                              <a:latin typeface="Cambria Math" panose="02040503050406030204" pitchFamily="18" charset="0"/>
                              <a:ea typeface="Cambria Math" panose="02040503050406030204" pitchFamily="18" charset="0"/>
                            </a:rPr>
                            <m:t>𝑚</m:t>
                          </m:r>
                          <m:sSub>
                            <m:sSubPr>
                              <m:ctrlPr>
                                <a:rPr lang="es-MX" sz="2400" b="0" i="1" smtClean="0">
                                  <a:latin typeface="Cambria Math" panose="02040503050406030204" pitchFamily="18" charset="0"/>
                                  <a:ea typeface="Cambria Math" panose="02040503050406030204" pitchFamily="18" charset="0"/>
                                </a:rPr>
                              </m:ctrlPr>
                            </m:sSubPr>
                            <m:e>
                              <m:r>
                                <a:rPr lang="es-MX" sz="2400" b="0" i="1" smtClean="0">
                                  <a:latin typeface="Cambria Math" panose="02040503050406030204" pitchFamily="18" charset="0"/>
                                  <a:ea typeface="Cambria Math" panose="02040503050406030204" pitchFamily="18" charset="0"/>
                                </a:rPr>
                                <m:t>𝑐</m:t>
                              </m:r>
                            </m:e>
                            <m:sub>
                              <m:r>
                                <a:rPr lang="es-MX" sz="2400" b="0" i="1" smtClean="0">
                                  <a:latin typeface="Cambria Math" panose="02040503050406030204" pitchFamily="18" charset="0"/>
                                  <a:ea typeface="Cambria Math" panose="02040503050406030204" pitchFamily="18" charset="0"/>
                                </a:rPr>
                                <m:t>𝑝</m:t>
                              </m:r>
                            </m:sub>
                          </m:sSub>
                        </m:den>
                      </m:f>
                      <m:r>
                        <a:rPr lang="es-MX" sz="2400" b="0" i="1" smtClean="0">
                          <a:latin typeface="Cambria Math" panose="02040503050406030204" pitchFamily="18" charset="0"/>
                          <a:ea typeface="Cambria Math" panose="02040503050406030204" pitchFamily="18" charset="0"/>
                        </a:rPr>
                        <m:t>=</m:t>
                      </m:r>
                      <m:func>
                        <m:funcPr>
                          <m:ctrlPr>
                            <a:rPr lang="es-MX" sz="2400" b="0" i="1" smtClean="0">
                              <a:latin typeface="Cambria Math" panose="02040503050406030204" pitchFamily="18" charset="0"/>
                              <a:ea typeface="Cambria Math" panose="02040503050406030204" pitchFamily="18" charset="0"/>
                            </a:rPr>
                          </m:ctrlPr>
                        </m:funcPr>
                        <m:fName>
                          <m:r>
                            <m:rPr>
                              <m:sty m:val="p"/>
                            </m:rPr>
                            <a:rPr lang="es-MX" sz="2400" b="0" i="0" smtClean="0">
                              <a:latin typeface="Cambria Math" panose="02040503050406030204" pitchFamily="18" charset="0"/>
                              <a:ea typeface="Cambria Math" panose="02040503050406030204" pitchFamily="18" charset="0"/>
                            </a:rPr>
                            <m:t>ln</m:t>
                          </m:r>
                        </m:fName>
                        <m:e>
                          <m:d>
                            <m:dPr>
                              <m:ctrlPr>
                                <a:rPr lang="es-MX" sz="2400" b="0" i="1" smtClean="0">
                                  <a:latin typeface="Cambria Math" panose="02040503050406030204" pitchFamily="18" charset="0"/>
                                  <a:ea typeface="Cambria Math" panose="02040503050406030204" pitchFamily="18" charset="0"/>
                                </a:rPr>
                              </m:ctrlPr>
                            </m:dPr>
                            <m:e>
                              <m:f>
                                <m:fPr>
                                  <m:ctrlPr>
                                    <a:rPr lang="es-MX" sz="2400" b="0" i="1" smtClean="0">
                                      <a:latin typeface="Cambria Math" panose="02040503050406030204" pitchFamily="18" charset="0"/>
                                      <a:ea typeface="Cambria Math" panose="02040503050406030204" pitchFamily="18" charset="0"/>
                                    </a:rPr>
                                  </m:ctrlPr>
                                </m:fPr>
                                <m:num>
                                  <m:sSub>
                                    <m:sSubPr>
                                      <m:ctrlPr>
                                        <a:rPr lang="es-MX" sz="2400" b="0" i="1" smtClean="0">
                                          <a:latin typeface="Cambria Math" panose="02040503050406030204" pitchFamily="18" charset="0"/>
                                          <a:ea typeface="Cambria Math" panose="02040503050406030204" pitchFamily="18" charset="0"/>
                                        </a:rPr>
                                      </m:ctrlPr>
                                    </m:sSubPr>
                                    <m:e>
                                      <m:r>
                                        <a:rPr lang="es-MX" sz="2400" b="0" i="1" smtClean="0">
                                          <a:latin typeface="Cambria Math" panose="02040503050406030204" pitchFamily="18" charset="0"/>
                                          <a:ea typeface="Cambria Math" panose="02040503050406030204" pitchFamily="18" charset="0"/>
                                        </a:rPr>
                                        <m:t>𝑡</m:t>
                                      </m:r>
                                    </m:e>
                                    <m:sub>
                                      <m:r>
                                        <a:rPr lang="es-MX" sz="2400" b="0" i="1" smtClean="0">
                                          <a:latin typeface="Cambria Math" panose="02040503050406030204" pitchFamily="18" charset="0"/>
                                          <a:ea typeface="Cambria Math" panose="02040503050406030204" pitchFamily="18" charset="0"/>
                                        </a:rPr>
                                        <m:t>1</m:t>
                                      </m:r>
                                    </m:sub>
                                  </m:sSub>
                                  <m:r>
                                    <a:rPr lang="es-MX" sz="2400" b="0" i="1" smtClean="0">
                                      <a:latin typeface="Cambria Math" panose="02040503050406030204" pitchFamily="18" charset="0"/>
                                      <a:ea typeface="Cambria Math" panose="02040503050406030204" pitchFamily="18" charset="0"/>
                                    </a:rPr>
                                    <m:t>−</m:t>
                                  </m:r>
                                  <m:sSub>
                                    <m:sSubPr>
                                      <m:ctrlPr>
                                        <a:rPr lang="es-MX" sz="2400" b="0" i="1" smtClean="0">
                                          <a:latin typeface="Cambria Math" panose="02040503050406030204" pitchFamily="18" charset="0"/>
                                          <a:ea typeface="Cambria Math" panose="02040503050406030204" pitchFamily="18" charset="0"/>
                                        </a:rPr>
                                      </m:ctrlPr>
                                    </m:sSubPr>
                                    <m:e>
                                      <m:r>
                                        <a:rPr lang="es-MX" sz="2400" b="0" i="1" smtClean="0">
                                          <a:latin typeface="Cambria Math" panose="02040503050406030204" pitchFamily="18" charset="0"/>
                                          <a:ea typeface="Cambria Math" panose="02040503050406030204" pitchFamily="18" charset="0"/>
                                        </a:rPr>
                                        <m:t>𝑇</m:t>
                                      </m:r>
                                    </m:e>
                                    <m:sub>
                                      <m:r>
                                        <a:rPr lang="es-MX" sz="2400" b="0" i="1" smtClean="0">
                                          <a:latin typeface="Cambria Math" panose="02040503050406030204" pitchFamily="18" charset="0"/>
                                          <a:ea typeface="Cambria Math" panose="02040503050406030204" pitchFamily="18" charset="0"/>
                                        </a:rPr>
                                        <m:t>1</m:t>
                                      </m:r>
                                    </m:sub>
                                  </m:sSub>
                                </m:num>
                                <m:den>
                                  <m:sSub>
                                    <m:sSubPr>
                                      <m:ctrlPr>
                                        <a:rPr lang="es-MX" sz="2400" b="0" i="1" smtClean="0">
                                          <a:latin typeface="Cambria Math" panose="02040503050406030204" pitchFamily="18" charset="0"/>
                                          <a:ea typeface="Cambria Math" panose="02040503050406030204" pitchFamily="18" charset="0"/>
                                        </a:rPr>
                                      </m:ctrlPr>
                                    </m:sSubPr>
                                    <m:e>
                                      <m:r>
                                        <a:rPr lang="es-MX" sz="2400" b="0" i="1" smtClean="0">
                                          <a:latin typeface="Cambria Math" panose="02040503050406030204" pitchFamily="18" charset="0"/>
                                          <a:ea typeface="Cambria Math" panose="02040503050406030204" pitchFamily="18" charset="0"/>
                                        </a:rPr>
                                        <m:t>𝑡</m:t>
                                      </m:r>
                                    </m:e>
                                    <m:sub>
                                      <m:r>
                                        <a:rPr lang="es-MX" sz="2400" b="0" i="1" smtClean="0">
                                          <a:latin typeface="Cambria Math" panose="02040503050406030204" pitchFamily="18" charset="0"/>
                                          <a:ea typeface="Cambria Math" panose="02040503050406030204" pitchFamily="18" charset="0"/>
                                        </a:rPr>
                                        <m:t>2</m:t>
                                      </m:r>
                                    </m:sub>
                                  </m:sSub>
                                  <m:r>
                                    <a:rPr lang="es-MX" sz="2400" b="0" i="1" smtClean="0">
                                      <a:latin typeface="Cambria Math" panose="02040503050406030204" pitchFamily="18" charset="0"/>
                                      <a:ea typeface="Cambria Math" panose="02040503050406030204" pitchFamily="18" charset="0"/>
                                    </a:rPr>
                                    <m:t>−</m:t>
                                  </m:r>
                                  <m:sSub>
                                    <m:sSubPr>
                                      <m:ctrlPr>
                                        <a:rPr lang="es-MX" sz="2400" b="0" i="1" smtClean="0">
                                          <a:latin typeface="Cambria Math" panose="02040503050406030204" pitchFamily="18" charset="0"/>
                                          <a:ea typeface="Cambria Math" panose="02040503050406030204" pitchFamily="18" charset="0"/>
                                        </a:rPr>
                                      </m:ctrlPr>
                                    </m:sSubPr>
                                    <m:e>
                                      <m:r>
                                        <a:rPr lang="es-MX" sz="2400" b="0" i="1" smtClean="0">
                                          <a:latin typeface="Cambria Math" panose="02040503050406030204" pitchFamily="18" charset="0"/>
                                          <a:ea typeface="Cambria Math" panose="02040503050406030204" pitchFamily="18" charset="0"/>
                                        </a:rPr>
                                        <m:t>𝑇</m:t>
                                      </m:r>
                                    </m:e>
                                    <m:sub>
                                      <m:r>
                                        <a:rPr lang="es-MX" sz="2400" b="0" i="1" smtClean="0">
                                          <a:latin typeface="Cambria Math" panose="02040503050406030204" pitchFamily="18" charset="0"/>
                                          <a:ea typeface="Cambria Math" panose="02040503050406030204" pitchFamily="18" charset="0"/>
                                        </a:rPr>
                                        <m:t>1</m:t>
                                      </m:r>
                                    </m:sub>
                                  </m:sSub>
                                </m:den>
                              </m:f>
                            </m:e>
                          </m:d>
                        </m:e>
                      </m:func>
                    </m:oMath>
                  </m:oMathPara>
                </a14:m>
                <a:endParaRPr lang="es-MX" sz="2400" dirty="0"/>
              </a:p>
              <a:p>
                <a:pPr marL="0" indent="0">
                  <a:buNone/>
                </a:pPr>
                <a:r>
                  <a:rPr lang="es-MX" sz="2400" dirty="0"/>
                  <a:t>t1 es la temperatura del fluido frío a tiempo inicial (°C)</a:t>
                </a:r>
              </a:p>
              <a:p>
                <a:pPr marL="0" indent="0">
                  <a:buNone/>
                </a:pPr>
                <a:r>
                  <a:rPr lang="es-MX" sz="2400" dirty="0"/>
                  <a:t>T1 es la temperatura del fluido caliente</a:t>
                </a:r>
              </a:p>
              <a:p>
                <a:pPr marL="0" indent="0">
                  <a:buNone/>
                </a:pPr>
                <a:r>
                  <a:rPr lang="es-MX" sz="2400" dirty="0"/>
                  <a:t>t2 es la temperatura del fluido frío a un tiempo determinado (cal/h-m</a:t>
                </a:r>
                <a:r>
                  <a:rPr lang="es-MX" sz="2400" baseline="30000" dirty="0"/>
                  <a:t>2</a:t>
                </a:r>
                <a:r>
                  <a:rPr lang="es-MX" sz="2400" dirty="0"/>
                  <a:t>-°C)</a:t>
                </a:r>
              </a:p>
              <a:p>
                <a:pPr marL="0" indent="0">
                  <a:buNone/>
                </a:pPr>
                <a:r>
                  <a:rPr lang="es-MX" sz="2400" dirty="0"/>
                  <a:t>A es el área de transferencia de calor (m</a:t>
                </a:r>
                <a:r>
                  <a:rPr lang="es-MX" sz="2400" baseline="30000" dirty="0"/>
                  <a:t>2</a:t>
                </a:r>
                <a:r>
                  <a:rPr lang="es-MX" sz="2400" dirty="0"/>
                  <a:t>)</a:t>
                </a:r>
              </a:p>
              <a:p>
                <a:pPr marL="0" indent="0">
                  <a:buNone/>
                </a:pPr>
                <a:r>
                  <a:rPr lang="es-MX" sz="2400" dirty="0"/>
                  <a:t>m es la masa del agua en el tanque (g)</a:t>
                </a:r>
              </a:p>
              <a:p>
                <a:pPr marL="0" indent="0">
                  <a:buNone/>
                </a:pPr>
                <a:r>
                  <a:rPr lang="es-MX" sz="2400" dirty="0" err="1"/>
                  <a:t>Cp</a:t>
                </a:r>
                <a:r>
                  <a:rPr lang="es-MX" sz="2400" dirty="0"/>
                  <a:t> es la capacidad calorífica del fluido  (cal/g-°C)</a:t>
                </a:r>
              </a:p>
              <a:p>
                <a:pPr marL="0" indent="0">
                  <a:buNone/>
                </a:pPr>
                <a:r>
                  <a:rPr lang="es-MX" sz="2400" dirty="0">
                    <a:latin typeface="Symbol" panose="05050102010706020507" pitchFamily="18" charset="2"/>
                  </a:rPr>
                  <a:t>Q</a:t>
                </a:r>
                <a:r>
                  <a:rPr lang="es-MX" sz="2400" dirty="0"/>
                  <a:t> es el tiempo (h)</a:t>
                </a:r>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244700" y="898345"/>
                <a:ext cx="11758410" cy="5805107"/>
              </a:xfrm>
              <a:blipFill rotWithShape="0">
                <a:blip r:embed="rId2" cstate="print"/>
                <a:stretch>
                  <a:fillRect l="-778" t="-1469" r="-1244" b="-4512"/>
                </a:stretch>
              </a:blipFill>
            </p:spPr>
            <p:txBody>
              <a:bodyPr/>
              <a:lstStyle/>
              <a:p>
                <a:r>
                  <a:rPr lang="es-MX">
                    <a:noFill/>
                  </a:rPr>
                  <a:t> </a:t>
                </a:r>
              </a:p>
            </p:txBody>
          </p:sp>
        </mc:Fallback>
      </mc:AlternateContent>
    </p:spTree>
    <p:extLst>
      <p:ext uri="{BB962C8B-B14F-4D97-AF65-F5344CB8AC3E}">
        <p14:creationId xmlns:p14="http://schemas.microsoft.com/office/powerpoint/2010/main" val="792607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838200" y="425003"/>
                <a:ext cx="10515600" cy="5751960"/>
              </a:xfrm>
            </p:spPr>
            <p:txBody>
              <a:bodyPr/>
              <a:lstStyle/>
              <a:p>
                <a:pPr marL="0" indent="0">
                  <a:buNone/>
                </a:pPr>
                <a:r>
                  <a:rPr lang="es-MX" dirty="0"/>
                  <a:t>Recuérdese que las ecuaciones de transferencia de calor aplican en estado estable.</a:t>
                </a:r>
              </a:p>
              <a:p>
                <a:pPr marL="0" indent="0">
                  <a:buNone/>
                </a:pPr>
                <a14:m>
                  <m:oMathPara xmlns:m="http://schemas.openxmlformats.org/officeDocument/2006/math">
                    <m:oMathParaPr>
                      <m:jc m:val="centerGroup"/>
                    </m:oMathParaPr>
                    <m:oMath xmlns:m="http://schemas.openxmlformats.org/officeDocument/2006/math">
                      <m:r>
                        <m:rPr>
                          <m:sty m:val="p"/>
                        </m:rPr>
                        <a:rPr lang="el-GR" i="1" smtClean="0">
                          <a:latin typeface="Cambria Math" panose="02040503050406030204" pitchFamily="18" charset="0"/>
                          <a:ea typeface="Cambria Math" panose="02040503050406030204" pitchFamily="18" charset="0"/>
                        </a:rPr>
                        <m:t>Δ</m:t>
                      </m:r>
                      <m:sSub>
                        <m:sSubPr>
                          <m:ctrlPr>
                            <a:rPr lang="el-GR" i="1" smtClean="0">
                              <a:latin typeface="Cambria Math" panose="02040503050406030204" pitchFamily="18" charset="0"/>
                              <a:ea typeface="Cambria Math" panose="02040503050406030204" pitchFamily="18" charset="0"/>
                            </a:rPr>
                          </m:ctrlPr>
                        </m:sSubPr>
                        <m:e>
                          <m:r>
                            <a:rPr lang="es-MX" b="0" i="1" smtClean="0">
                              <a:latin typeface="Cambria Math" panose="02040503050406030204" pitchFamily="18" charset="0"/>
                              <a:ea typeface="Cambria Math" panose="02040503050406030204" pitchFamily="18" charset="0"/>
                            </a:rPr>
                            <m:t>𝑇</m:t>
                          </m:r>
                        </m:e>
                        <m:sub>
                          <m:r>
                            <a:rPr lang="es-MX" b="0" i="1" smtClean="0">
                              <a:latin typeface="Cambria Math" panose="02040503050406030204" pitchFamily="18" charset="0"/>
                              <a:ea typeface="Cambria Math" panose="02040503050406030204" pitchFamily="18" charset="0"/>
                            </a:rPr>
                            <m:t>𝑚𝑙</m:t>
                          </m:r>
                        </m:sub>
                      </m:sSub>
                      <m:r>
                        <a:rPr lang="es-MX" b="0" i="1" smtClean="0">
                          <a:latin typeface="Cambria Math" panose="02040503050406030204" pitchFamily="18" charset="0"/>
                          <a:ea typeface="Cambria Math" panose="02040503050406030204" pitchFamily="18" charset="0"/>
                        </a:rPr>
                        <m:t>=</m:t>
                      </m:r>
                      <m:f>
                        <m:fPr>
                          <m:ctrlPr>
                            <a:rPr lang="es-MX" b="0" i="1" smtClean="0">
                              <a:latin typeface="Cambria Math" panose="02040503050406030204" pitchFamily="18" charset="0"/>
                              <a:ea typeface="Cambria Math" panose="02040503050406030204" pitchFamily="18" charset="0"/>
                            </a:rPr>
                          </m:ctrlPr>
                        </m:fPr>
                        <m:num>
                          <m:sSub>
                            <m:sSubPr>
                              <m:ctrlPr>
                                <a:rPr lang="es-MX" b="0" i="1" smtClean="0">
                                  <a:latin typeface="Cambria Math" panose="02040503050406030204" pitchFamily="18" charset="0"/>
                                  <a:ea typeface="Cambria Math" panose="02040503050406030204" pitchFamily="18" charset="0"/>
                                </a:rPr>
                              </m:ctrlPr>
                            </m:sSubPr>
                            <m:e>
                              <m:r>
                                <m:rPr>
                                  <m:sty m:val="p"/>
                                </m:rPr>
                                <a:rPr lang="el-GR" b="0" i="1" smtClean="0">
                                  <a:latin typeface="Cambria Math" panose="02040503050406030204" pitchFamily="18" charset="0"/>
                                  <a:ea typeface="Cambria Math" panose="02040503050406030204" pitchFamily="18" charset="0"/>
                                </a:rPr>
                                <m:t>Δ</m:t>
                              </m:r>
                              <m:r>
                                <a:rPr lang="es-MX" b="0" i="1" smtClean="0">
                                  <a:latin typeface="Cambria Math" panose="02040503050406030204" pitchFamily="18" charset="0"/>
                                  <a:ea typeface="Cambria Math" panose="02040503050406030204" pitchFamily="18" charset="0"/>
                                </a:rPr>
                                <m:t>𝑇</m:t>
                              </m:r>
                            </m:e>
                            <m:sub>
                              <m:r>
                                <a:rPr lang="es-MX" b="0" i="1" smtClean="0">
                                  <a:latin typeface="Cambria Math" panose="02040503050406030204" pitchFamily="18" charset="0"/>
                                  <a:ea typeface="Cambria Math" panose="02040503050406030204" pitchFamily="18" charset="0"/>
                                </a:rPr>
                                <m:t>2</m:t>
                              </m:r>
                            </m:sub>
                          </m:sSub>
                          <m:r>
                            <a:rPr lang="es-MX" b="0" i="1" smtClean="0">
                              <a:latin typeface="Cambria Math" panose="02040503050406030204" pitchFamily="18" charset="0"/>
                              <a:ea typeface="Cambria Math" panose="02040503050406030204" pitchFamily="18" charset="0"/>
                            </a:rPr>
                            <m:t>−</m:t>
                          </m:r>
                          <m:sSub>
                            <m:sSubPr>
                              <m:ctrlPr>
                                <a:rPr lang="es-MX" b="0" i="1" smtClean="0">
                                  <a:latin typeface="Cambria Math" panose="02040503050406030204" pitchFamily="18" charset="0"/>
                                  <a:ea typeface="Cambria Math" panose="02040503050406030204" pitchFamily="18" charset="0"/>
                                </a:rPr>
                              </m:ctrlPr>
                            </m:sSubPr>
                            <m:e>
                              <m:r>
                                <m:rPr>
                                  <m:sty m:val="p"/>
                                </m:rPr>
                                <a:rPr lang="el-GR" b="0" i="1" smtClean="0">
                                  <a:latin typeface="Cambria Math" panose="02040503050406030204" pitchFamily="18" charset="0"/>
                                  <a:ea typeface="Cambria Math" panose="02040503050406030204" pitchFamily="18" charset="0"/>
                                </a:rPr>
                                <m:t>Δ</m:t>
                              </m:r>
                              <m:r>
                                <a:rPr lang="es-MX" b="0" i="1" smtClean="0">
                                  <a:latin typeface="Cambria Math" panose="02040503050406030204" pitchFamily="18" charset="0"/>
                                  <a:ea typeface="Cambria Math" panose="02040503050406030204" pitchFamily="18" charset="0"/>
                                </a:rPr>
                                <m:t>𝑇</m:t>
                              </m:r>
                            </m:e>
                            <m:sub>
                              <m:r>
                                <a:rPr lang="es-MX" b="0" i="1" smtClean="0">
                                  <a:latin typeface="Cambria Math" panose="02040503050406030204" pitchFamily="18" charset="0"/>
                                  <a:ea typeface="Cambria Math" panose="02040503050406030204" pitchFamily="18" charset="0"/>
                                </a:rPr>
                                <m:t>1</m:t>
                              </m:r>
                            </m:sub>
                          </m:sSub>
                        </m:num>
                        <m:den>
                          <m:func>
                            <m:funcPr>
                              <m:ctrlPr>
                                <a:rPr lang="es-MX" b="0" i="1" smtClean="0">
                                  <a:latin typeface="Cambria Math" panose="02040503050406030204" pitchFamily="18" charset="0"/>
                                  <a:ea typeface="Cambria Math" panose="02040503050406030204" pitchFamily="18" charset="0"/>
                                </a:rPr>
                              </m:ctrlPr>
                            </m:funcPr>
                            <m:fName>
                              <m:r>
                                <m:rPr>
                                  <m:sty m:val="p"/>
                                </m:rPr>
                                <a:rPr lang="es-MX" b="0" i="0" smtClean="0">
                                  <a:latin typeface="Cambria Math" panose="02040503050406030204" pitchFamily="18" charset="0"/>
                                  <a:ea typeface="Cambria Math" panose="02040503050406030204" pitchFamily="18" charset="0"/>
                                </a:rPr>
                                <m:t>ln</m:t>
                              </m:r>
                            </m:fName>
                            <m:e>
                              <m:d>
                                <m:dPr>
                                  <m:ctrlPr>
                                    <a:rPr lang="es-MX" b="0" i="1" smtClean="0">
                                      <a:latin typeface="Cambria Math" panose="02040503050406030204" pitchFamily="18" charset="0"/>
                                      <a:ea typeface="Cambria Math" panose="02040503050406030204" pitchFamily="18" charset="0"/>
                                    </a:rPr>
                                  </m:ctrlPr>
                                </m:dPr>
                                <m:e>
                                  <m:f>
                                    <m:fPr>
                                      <m:ctrlPr>
                                        <a:rPr lang="es-MX" b="0" i="1" smtClean="0">
                                          <a:latin typeface="Cambria Math" panose="02040503050406030204" pitchFamily="18" charset="0"/>
                                          <a:ea typeface="Cambria Math" panose="02040503050406030204" pitchFamily="18" charset="0"/>
                                        </a:rPr>
                                      </m:ctrlPr>
                                    </m:fPr>
                                    <m:num>
                                      <m:sSub>
                                        <m:sSubPr>
                                          <m:ctrlPr>
                                            <a:rPr lang="es-MX" b="0" i="1" smtClean="0">
                                              <a:latin typeface="Cambria Math" panose="02040503050406030204" pitchFamily="18" charset="0"/>
                                              <a:ea typeface="Cambria Math" panose="02040503050406030204" pitchFamily="18" charset="0"/>
                                            </a:rPr>
                                          </m:ctrlPr>
                                        </m:sSubPr>
                                        <m:e>
                                          <m:r>
                                            <m:rPr>
                                              <m:sty m:val="p"/>
                                            </m:rPr>
                                            <a:rPr lang="el-GR" b="0" i="1" smtClean="0">
                                              <a:latin typeface="Cambria Math" panose="02040503050406030204" pitchFamily="18" charset="0"/>
                                              <a:ea typeface="Cambria Math" panose="02040503050406030204" pitchFamily="18" charset="0"/>
                                            </a:rPr>
                                            <m:t>Δ</m:t>
                                          </m:r>
                                          <m:r>
                                            <a:rPr lang="es-MX" b="0" i="1" smtClean="0">
                                              <a:latin typeface="Cambria Math" panose="02040503050406030204" pitchFamily="18" charset="0"/>
                                              <a:ea typeface="Cambria Math" panose="02040503050406030204" pitchFamily="18" charset="0"/>
                                            </a:rPr>
                                            <m:t>𝑇</m:t>
                                          </m:r>
                                        </m:e>
                                        <m:sub>
                                          <m:r>
                                            <a:rPr lang="es-MX" b="0" i="1" smtClean="0">
                                              <a:latin typeface="Cambria Math" panose="02040503050406030204" pitchFamily="18" charset="0"/>
                                              <a:ea typeface="Cambria Math" panose="02040503050406030204" pitchFamily="18" charset="0"/>
                                            </a:rPr>
                                            <m:t>2</m:t>
                                          </m:r>
                                        </m:sub>
                                      </m:sSub>
                                    </m:num>
                                    <m:den>
                                      <m:sSub>
                                        <m:sSubPr>
                                          <m:ctrlPr>
                                            <a:rPr lang="es-MX" b="0" i="1" smtClean="0">
                                              <a:latin typeface="Cambria Math" panose="02040503050406030204" pitchFamily="18" charset="0"/>
                                              <a:ea typeface="Cambria Math" panose="02040503050406030204" pitchFamily="18" charset="0"/>
                                            </a:rPr>
                                          </m:ctrlPr>
                                        </m:sSubPr>
                                        <m:e>
                                          <m:r>
                                            <m:rPr>
                                              <m:sty m:val="p"/>
                                            </m:rPr>
                                            <a:rPr lang="el-GR" b="0" i="1" smtClean="0">
                                              <a:latin typeface="Cambria Math" panose="02040503050406030204" pitchFamily="18" charset="0"/>
                                              <a:ea typeface="Cambria Math" panose="02040503050406030204" pitchFamily="18" charset="0"/>
                                            </a:rPr>
                                            <m:t>Δ</m:t>
                                          </m:r>
                                          <m:r>
                                            <a:rPr lang="es-MX" b="0" i="1" smtClean="0">
                                              <a:latin typeface="Cambria Math" panose="02040503050406030204" pitchFamily="18" charset="0"/>
                                              <a:ea typeface="Cambria Math" panose="02040503050406030204" pitchFamily="18" charset="0"/>
                                            </a:rPr>
                                            <m:t>𝑇</m:t>
                                          </m:r>
                                        </m:e>
                                        <m:sub>
                                          <m:r>
                                            <a:rPr lang="es-MX" b="0" i="1" smtClean="0">
                                              <a:latin typeface="Cambria Math" panose="02040503050406030204" pitchFamily="18" charset="0"/>
                                              <a:ea typeface="Cambria Math" panose="02040503050406030204" pitchFamily="18" charset="0"/>
                                            </a:rPr>
                                            <m:t>1</m:t>
                                          </m:r>
                                        </m:sub>
                                      </m:sSub>
                                    </m:den>
                                  </m:f>
                                </m:e>
                              </m:d>
                            </m:e>
                          </m:func>
                        </m:den>
                      </m:f>
                    </m:oMath>
                  </m:oMathPara>
                </a14:m>
                <a:endParaRPr lang="es-MX" dirty="0"/>
              </a:p>
              <a:p>
                <a:pPr marL="0" indent="0">
                  <a:buNone/>
                </a:pPr>
                <a:r>
                  <a:rPr lang="es-MX" dirty="0"/>
                  <a:t>Ecuaciones de analogía de TC</a:t>
                </a:r>
              </a:p>
              <a:p>
                <a:pPr marL="0" indent="0">
                  <a:buNone/>
                </a:pPr>
                <a:r>
                  <a:rPr lang="es-MX" dirty="0"/>
                  <a:t>Ecuaciones de TC en tubos lisos</a:t>
                </a:r>
              </a:p>
              <a:p>
                <a:pPr marL="0" indent="0">
                  <a:buNone/>
                </a:pPr>
                <a:r>
                  <a:rPr lang="es-MX" dirty="0"/>
                  <a:t>Ecuaciones de </a:t>
                </a:r>
                <a:r>
                  <a:rPr lang="es-MX" dirty="0" err="1"/>
                  <a:t>Sieder</a:t>
                </a:r>
                <a:r>
                  <a:rPr lang="es-MX" dirty="0"/>
                  <a:t> y </a:t>
                </a:r>
                <a:r>
                  <a:rPr lang="es-MX" dirty="0" err="1"/>
                  <a:t>Tate</a:t>
                </a:r>
                <a:r>
                  <a:rPr lang="es-MX" dirty="0"/>
                  <a:t>, </a:t>
                </a:r>
                <a:r>
                  <a:rPr lang="es-MX" dirty="0" err="1"/>
                  <a:t>DittusBoelter</a:t>
                </a:r>
                <a:r>
                  <a:rPr lang="es-MX" dirty="0"/>
                  <a:t> o </a:t>
                </a:r>
                <a:r>
                  <a:rPr lang="es-MX" dirty="0" err="1"/>
                  <a:t>McAdams</a:t>
                </a:r>
                <a:endParaRPr lang="es-MX" dirty="0"/>
              </a:p>
              <a:p>
                <a:pPr marL="0" indent="0">
                  <a:buNone/>
                </a:pPr>
                <a:endParaRPr lang="es-MX" dirty="0"/>
              </a:p>
              <a:p>
                <a:pPr marL="0" indent="0">
                  <a:buNone/>
                </a:pPr>
                <a:endParaRPr lang="es-MX"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838200" y="425003"/>
                <a:ext cx="10515600" cy="5751960"/>
              </a:xfrm>
              <a:blipFill rotWithShape="0">
                <a:blip r:embed="rId2" cstate="print"/>
                <a:stretch>
                  <a:fillRect l="-1217" t="-1803"/>
                </a:stretch>
              </a:blipFill>
            </p:spPr>
            <p:txBody>
              <a:bodyPr/>
              <a:lstStyle/>
              <a:p>
                <a:r>
                  <a:rPr lang="es-MX">
                    <a:noFill/>
                  </a:rPr>
                  <a:t> </a:t>
                </a:r>
              </a:p>
            </p:txBody>
          </p:sp>
        </mc:Fallback>
      </mc:AlternateContent>
    </p:spTree>
    <p:extLst>
      <p:ext uri="{BB962C8B-B14F-4D97-AF65-F5344CB8AC3E}">
        <p14:creationId xmlns:p14="http://schemas.microsoft.com/office/powerpoint/2010/main" val="7895375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84821"/>
            <a:ext cx="10515600" cy="1325563"/>
          </a:xfrm>
        </p:spPr>
        <p:txBody>
          <a:bodyPr/>
          <a:lstStyle/>
          <a:p>
            <a:r>
              <a:rPr lang="es-MX" dirty="0"/>
              <a:t>Práctica 8. Efecto </a:t>
            </a:r>
            <a:r>
              <a:rPr lang="es-MX" dirty="0" err="1"/>
              <a:t>Leidenfrost</a:t>
            </a:r>
            <a:endParaRPr lang="es-MX" dirty="0"/>
          </a:p>
        </p:txBody>
      </p:sp>
      <p:sp>
        <p:nvSpPr>
          <p:cNvPr id="3" name="Marcador de contenido 2"/>
          <p:cNvSpPr>
            <a:spLocks noGrp="1"/>
          </p:cNvSpPr>
          <p:nvPr>
            <p:ph idx="1"/>
          </p:nvPr>
        </p:nvSpPr>
        <p:spPr>
          <a:xfrm>
            <a:off x="838200" y="1223493"/>
            <a:ext cx="10515600" cy="5634507"/>
          </a:xfrm>
        </p:spPr>
        <p:txBody>
          <a:bodyPr>
            <a:normAutofit lnSpcReduction="10000"/>
          </a:bodyPr>
          <a:lstStyle/>
          <a:p>
            <a:pPr marL="0" indent="0">
              <a:buNone/>
            </a:pPr>
            <a:r>
              <a:rPr lang="es-MX" sz="2400" b="1" i="1" dirty="0"/>
              <a:t>Objetivo</a:t>
            </a:r>
            <a:r>
              <a:rPr lang="es-MX" sz="2400" dirty="0"/>
              <a:t>: comprobar experimentalmente el efecto </a:t>
            </a:r>
            <a:r>
              <a:rPr lang="es-MX" sz="2400" dirty="0" err="1"/>
              <a:t>Leidenfrost</a:t>
            </a:r>
            <a:r>
              <a:rPr lang="es-MX" sz="2400" dirty="0"/>
              <a:t> y obtener el coeficiente de convección para la película de vapor formada sobre una placa de calentamiento.</a:t>
            </a:r>
          </a:p>
          <a:p>
            <a:pPr marL="0" indent="0">
              <a:buNone/>
            </a:pPr>
            <a:endParaRPr lang="es-MX" sz="2400" dirty="0"/>
          </a:p>
          <a:p>
            <a:pPr marL="0" indent="0">
              <a:buNone/>
            </a:pPr>
            <a:r>
              <a:rPr lang="es-MX" sz="2400" b="1" i="1" dirty="0"/>
              <a:t>Fundamento</a:t>
            </a:r>
          </a:p>
          <a:p>
            <a:pPr marL="0" indent="0">
              <a:buNone/>
            </a:pPr>
            <a:r>
              <a:rPr lang="es-MX" sz="2400" dirty="0"/>
              <a:t>El efecto </a:t>
            </a:r>
            <a:r>
              <a:rPr lang="es-MX" sz="2400" dirty="0" err="1"/>
              <a:t>Leidenfrost</a:t>
            </a:r>
            <a:r>
              <a:rPr lang="es-MX" sz="2400" dirty="0"/>
              <a:t> ocurre cuando se pone en contacto un líquido con una superficie sólida a alta temperatura. Una cantidad de líquido se volatiliza rápidamente, pero actúa como aislante para la evaporación consecuente del resto de la masa líquida, al quedar como interfaz entre el sólido y el líquido.</a:t>
            </a:r>
          </a:p>
          <a:p>
            <a:pPr marL="0" indent="0">
              <a:buNone/>
            </a:pPr>
            <a:r>
              <a:rPr lang="es-MX" sz="2400" dirty="0"/>
              <a:t>Si se coloca una gota de líquido sobre una superficie metálica, dicha gota se moverá de manera errática sobre dicha superficie gracias a la película de vapor formada y no se evaporará de manera instantánea. </a:t>
            </a:r>
          </a:p>
          <a:p>
            <a:pPr marL="0" indent="0">
              <a:buNone/>
            </a:pPr>
            <a:r>
              <a:rPr lang="es-MX" sz="2400" dirty="0"/>
              <a:t>A temperaturas más altas tardará más tiempo en desaparecer, hasta alcanzar una temperatura en la que la radiación tiene mayor importancia para hacer disminuir nuevamente este tiempo de volatilización.</a:t>
            </a:r>
          </a:p>
          <a:p>
            <a:pPr marL="0" indent="0">
              <a:buNone/>
            </a:pPr>
            <a:endParaRPr lang="es-MX" sz="2400" dirty="0"/>
          </a:p>
        </p:txBody>
      </p:sp>
    </p:spTree>
    <p:extLst>
      <p:ext uri="{BB962C8B-B14F-4D97-AF65-F5344CB8AC3E}">
        <p14:creationId xmlns:p14="http://schemas.microsoft.com/office/powerpoint/2010/main" val="38562896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thumb/1/18/Leidenfrost_droplet_es.svg/800px-Leidenfrost_droplet_es.svg.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4700789" cy="3460956"/>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5254580" y="412124"/>
            <a:ext cx="6709893" cy="4154984"/>
          </a:xfrm>
          <a:prstGeom prst="rect">
            <a:avLst/>
          </a:prstGeom>
          <a:noFill/>
        </p:spPr>
        <p:txBody>
          <a:bodyPr wrap="square" rtlCol="0">
            <a:spAutoFit/>
          </a:bodyPr>
          <a:lstStyle/>
          <a:p>
            <a:r>
              <a:rPr lang="es-MX" sz="2400" dirty="0"/>
              <a:t>El efecto </a:t>
            </a:r>
            <a:r>
              <a:rPr lang="es-MX" sz="2400" dirty="0" err="1"/>
              <a:t>Leidenfrost</a:t>
            </a:r>
            <a:r>
              <a:rPr lang="es-MX" sz="2400" dirty="0"/>
              <a:t> está directamente relacionado con el comportamiento de la ebullición y cómo se da la transferencia de calor en este proceso.</a:t>
            </a:r>
          </a:p>
          <a:p>
            <a:endParaRPr lang="es-MX" sz="2400" dirty="0"/>
          </a:p>
          <a:p>
            <a:r>
              <a:rPr lang="es-MX" sz="2400" dirty="0"/>
              <a:t>En el efecto </a:t>
            </a:r>
            <a:r>
              <a:rPr lang="es-MX" sz="2400" dirty="0" err="1"/>
              <a:t>Leidenfrost</a:t>
            </a:r>
            <a:r>
              <a:rPr lang="es-MX" sz="2400" dirty="0"/>
              <a:t>, al ponerse en contacto el líquido con la superficie caliente, el líquido se evapora inmediatamente. El gas producido eleva la gota encima de él, impidiendo así el contacto </a:t>
            </a:r>
            <a:r>
              <a:rPr lang="es-MX" sz="2400" dirty="0" err="1"/>
              <a:t>directe</a:t>
            </a:r>
            <a:r>
              <a:rPr lang="es-MX" sz="2400" dirty="0"/>
              <a:t> entre sólido y líquido. Debido a la baja conductividad del vapor, la transferencia de calor disminuye durante esta etapa.</a:t>
            </a:r>
          </a:p>
        </p:txBody>
      </p:sp>
      <p:sp>
        <p:nvSpPr>
          <p:cNvPr id="5" name="CuadroTexto 4"/>
          <p:cNvSpPr txBox="1"/>
          <p:nvPr/>
        </p:nvSpPr>
        <p:spPr>
          <a:xfrm>
            <a:off x="180304" y="4816699"/>
            <a:ext cx="11784169" cy="1938992"/>
          </a:xfrm>
          <a:prstGeom prst="rect">
            <a:avLst/>
          </a:prstGeom>
          <a:noFill/>
        </p:spPr>
        <p:txBody>
          <a:bodyPr wrap="square" rtlCol="0">
            <a:spAutoFit/>
          </a:bodyPr>
          <a:lstStyle/>
          <a:p>
            <a:r>
              <a:rPr lang="es-MX" sz="2400" dirty="0"/>
              <a:t>Conforme sigue aumentando la temperatura de la superficie sólida, aumentará el grosor de la película de vapor y, por tanto, la resistencia de esta fase, disminuyendo así la transferencia de calor. Este efecto continuará hasta que la fase vapor sea estable en forma de película y la temperatura de la placa sea lo suficientemente alta como para que contribuya el mecanismo de radiación para transferir el calor al líquido.</a:t>
            </a:r>
          </a:p>
        </p:txBody>
      </p:sp>
    </p:spTree>
    <p:extLst>
      <p:ext uri="{BB962C8B-B14F-4D97-AF65-F5344CB8AC3E}">
        <p14:creationId xmlns:p14="http://schemas.microsoft.com/office/powerpoint/2010/main" val="17693825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upload.wikimedia.org/wikipedia/commons/thumb/0/0e/Curva_de_ebullicion.svg/764px-Curva_de_ebullicion.svg.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941280" y="0"/>
            <a:ext cx="6073931" cy="6797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38484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12124" y="193183"/>
            <a:ext cx="10941676" cy="5983780"/>
          </a:xfrm>
        </p:spPr>
        <p:txBody>
          <a:bodyPr>
            <a:normAutofit/>
          </a:bodyPr>
          <a:lstStyle/>
          <a:p>
            <a:pPr marL="0" indent="0">
              <a:buNone/>
            </a:pPr>
            <a:r>
              <a:rPr lang="es-MX" sz="2400" dirty="0"/>
              <a:t>Los regímenes de ebullición son</a:t>
            </a:r>
          </a:p>
          <a:p>
            <a:pPr marL="0" indent="0">
              <a:buNone/>
            </a:pPr>
            <a:r>
              <a:rPr lang="es-MX" sz="2400" dirty="0"/>
              <a:t>I – La convección natural hace circular el líquido sobrecalentado en contacto con la superficie.</a:t>
            </a:r>
          </a:p>
          <a:p>
            <a:pPr marL="0" indent="0">
              <a:buNone/>
            </a:pPr>
            <a:r>
              <a:rPr lang="es-MX" sz="2400" dirty="0"/>
              <a:t>II – El aumento en la temperatura de la superficie produce burbujas de vapor que se condensan antes de alcanzar la superficie, aunque aumentan la convección.</a:t>
            </a:r>
          </a:p>
          <a:p>
            <a:pPr marL="0" indent="0">
              <a:buNone/>
            </a:pPr>
            <a:r>
              <a:rPr lang="es-MX" sz="2400" dirty="0"/>
              <a:t>III – Una mayor temperatura de la superficie produce burbujas más grandes y numerosas que llegan hasta la superficie (ebullición nucleada).</a:t>
            </a:r>
          </a:p>
          <a:p>
            <a:pPr marL="0" indent="0">
              <a:buNone/>
            </a:pPr>
            <a:r>
              <a:rPr lang="es-MX" sz="2400" dirty="0"/>
              <a:t>IV – Se alcanza a formar una película de vapor sobre la superficie, aunque inestable, que presenta mayor resistencia a la transferencia de calor.</a:t>
            </a:r>
          </a:p>
          <a:p>
            <a:pPr marL="0" indent="0">
              <a:buNone/>
            </a:pPr>
            <a:r>
              <a:rPr lang="es-MX" sz="2400" dirty="0"/>
              <a:t>V – La película de vapor se hace estable sobre la superficie a temperaturas de alrededor de 400°F.</a:t>
            </a:r>
          </a:p>
          <a:p>
            <a:pPr marL="0" indent="0">
              <a:buNone/>
            </a:pPr>
            <a:r>
              <a:rPr lang="es-MX" sz="2400" dirty="0"/>
              <a:t>VI – A temperaturas elevadas (~1000°F) interviene el mecanismo de radiación que hace que la transferencia de calor vuelva a incrementarse.</a:t>
            </a:r>
          </a:p>
          <a:p>
            <a:pPr marL="0" indent="0">
              <a:buNone/>
            </a:pPr>
            <a:endParaRPr lang="es-MX" sz="2400" dirty="0"/>
          </a:p>
        </p:txBody>
      </p:sp>
    </p:spTree>
    <p:extLst>
      <p:ext uri="{BB962C8B-B14F-4D97-AF65-F5344CB8AC3E}">
        <p14:creationId xmlns:p14="http://schemas.microsoft.com/office/powerpoint/2010/main" val="1230198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387439" y="267282"/>
                <a:ext cx="10515600" cy="5309270"/>
              </a:xfrm>
            </p:spPr>
            <p:txBody>
              <a:bodyPr>
                <a:normAutofit/>
              </a:bodyPr>
              <a:lstStyle/>
              <a:p>
                <a:pPr marL="0" indent="0">
                  <a:buNone/>
                </a:pPr>
                <a:r>
                  <a:rPr lang="es-MX" sz="2400" dirty="0"/>
                  <a:t>A partir del régimen III se tiene una mayor importancia del proceso en equipos de ingeniería en que se da la ebullición. </a:t>
                </a:r>
              </a:p>
              <a:p>
                <a:pPr marL="0" indent="0">
                  <a:buNone/>
                </a:pPr>
                <a14:m>
                  <m:oMathPara xmlns:m="http://schemas.openxmlformats.org/officeDocument/2006/math">
                    <m:oMathParaPr>
                      <m:jc m:val="centerGroup"/>
                    </m:oMathParaPr>
                    <m:oMath xmlns:m="http://schemas.openxmlformats.org/officeDocument/2006/math">
                      <m:f>
                        <m:fPr>
                          <m:ctrlPr>
                            <a:rPr lang="es-MX" sz="2400" b="0" i="1" smtClean="0">
                              <a:latin typeface="Cambria Math" panose="02040503050406030204" pitchFamily="18" charset="0"/>
                            </a:rPr>
                          </m:ctrlPr>
                        </m:fPr>
                        <m:num>
                          <m:r>
                            <a:rPr lang="es-MX" sz="2400" b="0" i="1" smtClean="0">
                              <a:latin typeface="Cambria Math" panose="02040503050406030204" pitchFamily="18" charset="0"/>
                            </a:rPr>
                            <m:t>𝑄</m:t>
                          </m:r>
                        </m:num>
                        <m:den>
                          <m:r>
                            <a:rPr lang="es-MX" sz="2400" b="0" i="1" smtClean="0">
                              <a:latin typeface="Cambria Math" panose="02040503050406030204" pitchFamily="18" charset="0"/>
                            </a:rPr>
                            <m:t>𝐴</m:t>
                          </m:r>
                        </m:den>
                      </m:f>
                      <m:r>
                        <a:rPr lang="es-MX" sz="2400" b="0" i="1" smtClean="0">
                          <a:latin typeface="Cambria Math" panose="02040503050406030204" pitchFamily="18" charset="0"/>
                        </a:rPr>
                        <m:t>=</m:t>
                      </m:r>
                      <m:sSub>
                        <m:sSubPr>
                          <m:ctrlPr>
                            <a:rPr lang="es-MX" sz="2400" b="0" i="1" smtClean="0">
                              <a:latin typeface="Cambria Math" panose="02040503050406030204" pitchFamily="18" charset="0"/>
                            </a:rPr>
                          </m:ctrlPr>
                        </m:sSubPr>
                        <m:e>
                          <m:r>
                            <a:rPr lang="es-MX" sz="2400" b="0" i="1" smtClean="0">
                              <a:latin typeface="Cambria Math" panose="02040503050406030204" pitchFamily="18" charset="0"/>
                              <a:ea typeface="Cambria Math" panose="02040503050406030204" pitchFamily="18" charset="0"/>
                            </a:rPr>
                            <m:t>𝜇</m:t>
                          </m:r>
                        </m:e>
                        <m:sub>
                          <m:r>
                            <a:rPr lang="es-MX" sz="2400" b="0" i="1" smtClean="0">
                              <a:latin typeface="Cambria Math" panose="02040503050406030204" pitchFamily="18" charset="0"/>
                            </a:rPr>
                            <m:t>𝐿</m:t>
                          </m:r>
                        </m:sub>
                      </m:sSub>
                      <m:sSub>
                        <m:sSubPr>
                          <m:ctrlPr>
                            <a:rPr lang="es-MX" sz="2400" b="0" i="1" smtClean="0">
                              <a:latin typeface="Cambria Math" panose="02040503050406030204" pitchFamily="18" charset="0"/>
                            </a:rPr>
                          </m:ctrlPr>
                        </m:sSubPr>
                        <m:e>
                          <m:r>
                            <a:rPr lang="es-MX" sz="2400" b="0" i="1" smtClean="0">
                              <a:latin typeface="Cambria Math" panose="02040503050406030204" pitchFamily="18" charset="0"/>
                              <a:ea typeface="Cambria Math" panose="02040503050406030204" pitchFamily="18" charset="0"/>
                            </a:rPr>
                            <m:t>∆</m:t>
                          </m:r>
                          <m:r>
                            <a:rPr lang="es-MX" sz="2400" b="0" i="1" smtClean="0">
                              <a:latin typeface="Cambria Math" panose="02040503050406030204" pitchFamily="18" charset="0"/>
                              <a:ea typeface="Cambria Math" panose="02040503050406030204" pitchFamily="18" charset="0"/>
                            </a:rPr>
                            <m:t>h</m:t>
                          </m:r>
                        </m:e>
                        <m:sub>
                          <m:r>
                            <a:rPr lang="es-MX" sz="2400" b="0" i="1" smtClean="0">
                              <a:latin typeface="Cambria Math" panose="02040503050406030204" pitchFamily="18" charset="0"/>
                            </a:rPr>
                            <m:t>𝑓𝑔</m:t>
                          </m:r>
                        </m:sub>
                      </m:sSub>
                      <m:sSup>
                        <m:sSupPr>
                          <m:ctrlPr>
                            <a:rPr lang="es-MX" sz="2400" b="0" i="1" smtClean="0">
                              <a:latin typeface="Cambria Math" panose="02040503050406030204" pitchFamily="18" charset="0"/>
                            </a:rPr>
                          </m:ctrlPr>
                        </m:sSupPr>
                        <m:e>
                          <m:d>
                            <m:dPr>
                              <m:begChr m:val="["/>
                              <m:endChr m:val="]"/>
                              <m:ctrlPr>
                                <a:rPr lang="es-MX" sz="2400" b="0" i="1" smtClean="0">
                                  <a:latin typeface="Cambria Math" panose="02040503050406030204" pitchFamily="18" charset="0"/>
                                </a:rPr>
                              </m:ctrlPr>
                            </m:dPr>
                            <m:e>
                              <m:f>
                                <m:fPr>
                                  <m:ctrlPr>
                                    <a:rPr lang="es-MX" sz="2400" b="0" i="1" smtClean="0">
                                      <a:latin typeface="Cambria Math" panose="02040503050406030204" pitchFamily="18" charset="0"/>
                                    </a:rPr>
                                  </m:ctrlPr>
                                </m:fPr>
                                <m:num>
                                  <m:r>
                                    <a:rPr lang="es-MX" sz="2400" b="0" i="1" smtClean="0">
                                      <a:latin typeface="Cambria Math" panose="02040503050406030204" pitchFamily="18" charset="0"/>
                                    </a:rPr>
                                    <m:t>𝑔</m:t>
                                  </m:r>
                                  <m:d>
                                    <m:dPr>
                                      <m:ctrlPr>
                                        <a:rPr lang="es-MX" sz="2400" b="0" i="1" smtClean="0">
                                          <a:latin typeface="Cambria Math" panose="02040503050406030204" pitchFamily="18" charset="0"/>
                                        </a:rPr>
                                      </m:ctrlPr>
                                    </m:dPr>
                                    <m:e>
                                      <m:sSub>
                                        <m:sSubPr>
                                          <m:ctrlPr>
                                            <a:rPr lang="es-MX" sz="2400" b="0" i="1" smtClean="0">
                                              <a:latin typeface="Cambria Math" panose="02040503050406030204" pitchFamily="18" charset="0"/>
                                            </a:rPr>
                                          </m:ctrlPr>
                                        </m:sSubPr>
                                        <m:e>
                                          <m:r>
                                            <a:rPr lang="es-MX" sz="2400" b="0" i="1" smtClean="0">
                                              <a:latin typeface="Cambria Math" panose="02040503050406030204" pitchFamily="18" charset="0"/>
                                              <a:ea typeface="Cambria Math" panose="02040503050406030204" pitchFamily="18" charset="0"/>
                                            </a:rPr>
                                            <m:t>𝜌</m:t>
                                          </m:r>
                                        </m:e>
                                        <m:sub>
                                          <m:r>
                                            <a:rPr lang="es-MX" sz="2400" b="0" i="1" smtClean="0">
                                              <a:latin typeface="Cambria Math" panose="02040503050406030204" pitchFamily="18" charset="0"/>
                                            </a:rPr>
                                            <m:t>𝐿</m:t>
                                          </m:r>
                                        </m:sub>
                                      </m:sSub>
                                      <m:r>
                                        <a:rPr lang="es-MX" sz="2400" b="0" i="1" smtClean="0">
                                          <a:latin typeface="Cambria Math" panose="02040503050406030204" pitchFamily="18" charset="0"/>
                                        </a:rPr>
                                        <m:t>−</m:t>
                                      </m:r>
                                      <m:sSub>
                                        <m:sSubPr>
                                          <m:ctrlPr>
                                            <a:rPr lang="es-MX" sz="2400" b="0" i="1" smtClean="0">
                                              <a:latin typeface="Cambria Math" panose="02040503050406030204" pitchFamily="18" charset="0"/>
                                            </a:rPr>
                                          </m:ctrlPr>
                                        </m:sSubPr>
                                        <m:e>
                                          <m:r>
                                            <a:rPr lang="es-MX" sz="2400" b="0" i="1" smtClean="0">
                                              <a:latin typeface="Cambria Math" panose="02040503050406030204" pitchFamily="18" charset="0"/>
                                              <a:ea typeface="Cambria Math" panose="02040503050406030204" pitchFamily="18" charset="0"/>
                                            </a:rPr>
                                            <m:t>𝜌</m:t>
                                          </m:r>
                                        </m:e>
                                        <m:sub>
                                          <m:r>
                                            <a:rPr lang="es-MX" sz="2400" b="0" i="1" smtClean="0">
                                              <a:latin typeface="Cambria Math" panose="02040503050406030204" pitchFamily="18" charset="0"/>
                                            </a:rPr>
                                            <m:t>𝑣</m:t>
                                          </m:r>
                                        </m:sub>
                                      </m:sSub>
                                    </m:e>
                                  </m:d>
                                </m:num>
                                <m:den>
                                  <m:r>
                                    <a:rPr lang="es-MX" sz="2400" b="0" i="1" smtClean="0">
                                      <a:latin typeface="Cambria Math" panose="02040503050406030204" pitchFamily="18" charset="0"/>
                                      <a:ea typeface="Cambria Math" panose="02040503050406030204" pitchFamily="18" charset="0"/>
                                    </a:rPr>
                                    <m:t>𝜎</m:t>
                                  </m:r>
                                </m:den>
                              </m:f>
                            </m:e>
                          </m:d>
                        </m:e>
                        <m:sup>
                          <m:f>
                            <m:fPr>
                              <m:ctrlPr>
                                <a:rPr lang="es-MX" sz="2400" b="0" i="1" smtClean="0">
                                  <a:latin typeface="Cambria Math" panose="02040503050406030204" pitchFamily="18" charset="0"/>
                                </a:rPr>
                              </m:ctrlPr>
                            </m:fPr>
                            <m:num>
                              <m:r>
                                <a:rPr lang="es-MX" sz="2400" b="0" i="1" smtClean="0">
                                  <a:latin typeface="Cambria Math" panose="02040503050406030204" pitchFamily="18" charset="0"/>
                                </a:rPr>
                                <m:t>1</m:t>
                              </m:r>
                            </m:num>
                            <m:den>
                              <m:r>
                                <a:rPr lang="es-MX" sz="2400" b="0" i="1" smtClean="0">
                                  <a:latin typeface="Cambria Math" panose="02040503050406030204" pitchFamily="18" charset="0"/>
                                </a:rPr>
                                <m:t>2</m:t>
                              </m:r>
                            </m:den>
                          </m:f>
                        </m:sup>
                      </m:sSup>
                      <m:sSup>
                        <m:sSupPr>
                          <m:ctrlPr>
                            <a:rPr lang="es-MX" sz="2400" b="0" i="1" smtClean="0">
                              <a:latin typeface="Cambria Math" panose="02040503050406030204" pitchFamily="18" charset="0"/>
                            </a:rPr>
                          </m:ctrlPr>
                        </m:sSupPr>
                        <m:e>
                          <m:d>
                            <m:dPr>
                              <m:begChr m:val="["/>
                              <m:endChr m:val="]"/>
                              <m:ctrlPr>
                                <a:rPr lang="es-MX" sz="2400" b="0" i="1" smtClean="0">
                                  <a:latin typeface="Cambria Math" panose="02040503050406030204" pitchFamily="18" charset="0"/>
                                </a:rPr>
                              </m:ctrlPr>
                            </m:dPr>
                            <m:e>
                              <m:f>
                                <m:fPr>
                                  <m:ctrlPr>
                                    <a:rPr lang="es-MX" sz="2400" b="0" i="1" smtClean="0">
                                      <a:latin typeface="Cambria Math" panose="02040503050406030204" pitchFamily="18" charset="0"/>
                                    </a:rPr>
                                  </m:ctrlPr>
                                </m:fPr>
                                <m:num>
                                  <m:sSub>
                                    <m:sSubPr>
                                      <m:ctrlPr>
                                        <a:rPr lang="es-MX" sz="2400" b="0" i="1" smtClean="0">
                                          <a:latin typeface="Cambria Math" panose="02040503050406030204" pitchFamily="18" charset="0"/>
                                        </a:rPr>
                                      </m:ctrlPr>
                                    </m:sSubPr>
                                    <m:e>
                                      <m:r>
                                        <a:rPr lang="es-MX" sz="2400" b="0" i="1" smtClean="0">
                                          <a:latin typeface="Cambria Math" panose="02040503050406030204" pitchFamily="18" charset="0"/>
                                        </a:rPr>
                                        <m:t>𝑐</m:t>
                                      </m:r>
                                    </m:e>
                                    <m:sub>
                                      <m:r>
                                        <a:rPr lang="es-MX" sz="2400" b="0" i="1" smtClean="0">
                                          <a:latin typeface="Cambria Math" panose="02040503050406030204" pitchFamily="18" charset="0"/>
                                        </a:rPr>
                                        <m:t>𝑝𝐿</m:t>
                                      </m:r>
                                    </m:sub>
                                  </m:sSub>
                                  <m:d>
                                    <m:dPr>
                                      <m:ctrlPr>
                                        <a:rPr lang="es-MX" sz="2400" b="0" i="1" smtClean="0">
                                          <a:latin typeface="Cambria Math" panose="02040503050406030204" pitchFamily="18" charset="0"/>
                                        </a:rPr>
                                      </m:ctrlPr>
                                    </m:dPr>
                                    <m:e>
                                      <m:sSub>
                                        <m:sSubPr>
                                          <m:ctrlPr>
                                            <a:rPr lang="es-MX" sz="2400" b="0" i="1" smtClean="0">
                                              <a:latin typeface="Cambria Math" panose="02040503050406030204" pitchFamily="18" charset="0"/>
                                            </a:rPr>
                                          </m:ctrlPr>
                                        </m:sSubPr>
                                        <m:e>
                                          <m:r>
                                            <a:rPr lang="es-MX" sz="2400" b="0" i="1" smtClean="0">
                                              <a:latin typeface="Cambria Math" panose="02040503050406030204" pitchFamily="18" charset="0"/>
                                            </a:rPr>
                                            <m:t>𝑇</m:t>
                                          </m:r>
                                        </m:e>
                                        <m:sub>
                                          <m:r>
                                            <a:rPr lang="es-MX" sz="2400" b="0" i="1" smtClean="0">
                                              <a:latin typeface="Cambria Math" panose="02040503050406030204" pitchFamily="18" charset="0"/>
                                            </a:rPr>
                                            <m:t>𝑠</m:t>
                                          </m:r>
                                        </m:sub>
                                      </m:sSub>
                                      <m:r>
                                        <a:rPr lang="es-MX" sz="2400" b="0" i="1" smtClean="0">
                                          <a:latin typeface="Cambria Math" panose="02040503050406030204" pitchFamily="18" charset="0"/>
                                        </a:rPr>
                                        <m:t>−</m:t>
                                      </m:r>
                                      <m:sSub>
                                        <m:sSubPr>
                                          <m:ctrlPr>
                                            <a:rPr lang="es-MX" sz="2400" b="0" i="1" smtClean="0">
                                              <a:latin typeface="Cambria Math" panose="02040503050406030204" pitchFamily="18" charset="0"/>
                                            </a:rPr>
                                          </m:ctrlPr>
                                        </m:sSubPr>
                                        <m:e>
                                          <m:r>
                                            <a:rPr lang="es-MX" sz="2400" b="0" i="1" smtClean="0">
                                              <a:latin typeface="Cambria Math" panose="02040503050406030204" pitchFamily="18" charset="0"/>
                                            </a:rPr>
                                            <m:t>𝑇</m:t>
                                          </m:r>
                                        </m:e>
                                        <m:sub>
                                          <m:r>
                                            <a:rPr lang="es-MX" sz="2400" b="0" i="1" smtClean="0">
                                              <a:latin typeface="Cambria Math" panose="02040503050406030204" pitchFamily="18" charset="0"/>
                                            </a:rPr>
                                            <m:t>𝑠𝑎𝑡</m:t>
                                          </m:r>
                                        </m:sub>
                                      </m:sSub>
                                    </m:e>
                                  </m:d>
                                </m:num>
                                <m:den>
                                  <m:sSub>
                                    <m:sSubPr>
                                      <m:ctrlPr>
                                        <a:rPr lang="es-MX" sz="2400" b="0" i="1" smtClean="0">
                                          <a:latin typeface="Cambria Math" panose="02040503050406030204" pitchFamily="18" charset="0"/>
                                        </a:rPr>
                                      </m:ctrlPr>
                                    </m:sSubPr>
                                    <m:e>
                                      <m:r>
                                        <a:rPr lang="es-MX" sz="2400" b="0" i="1" smtClean="0">
                                          <a:latin typeface="Cambria Math" panose="02040503050406030204" pitchFamily="18" charset="0"/>
                                        </a:rPr>
                                        <m:t>𝑐</m:t>
                                      </m:r>
                                    </m:e>
                                    <m:sub>
                                      <m:r>
                                        <a:rPr lang="es-MX" sz="2400" b="0" i="1" smtClean="0">
                                          <a:latin typeface="Cambria Math" panose="02040503050406030204" pitchFamily="18" charset="0"/>
                                        </a:rPr>
                                        <m:t>𝑠𝑓</m:t>
                                      </m:r>
                                    </m:sub>
                                  </m:sSub>
                                  <m:sSub>
                                    <m:sSubPr>
                                      <m:ctrlPr>
                                        <a:rPr lang="es-MX" sz="2400" b="0" i="1" smtClean="0">
                                          <a:latin typeface="Cambria Math" panose="02040503050406030204" pitchFamily="18" charset="0"/>
                                        </a:rPr>
                                      </m:ctrlPr>
                                    </m:sSubPr>
                                    <m:e>
                                      <m:r>
                                        <a:rPr lang="es-MX" sz="2400" b="0" i="1" smtClean="0">
                                          <a:latin typeface="Cambria Math" panose="02040503050406030204" pitchFamily="18" charset="0"/>
                                          <a:ea typeface="Cambria Math" panose="02040503050406030204" pitchFamily="18" charset="0"/>
                                        </a:rPr>
                                        <m:t>∆</m:t>
                                      </m:r>
                                      <m:r>
                                        <a:rPr lang="es-MX" sz="2400" b="0" i="1" smtClean="0">
                                          <a:latin typeface="Cambria Math" panose="02040503050406030204" pitchFamily="18" charset="0"/>
                                          <a:ea typeface="Cambria Math" panose="02040503050406030204" pitchFamily="18" charset="0"/>
                                        </a:rPr>
                                        <m:t>h</m:t>
                                      </m:r>
                                    </m:e>
                                    <m:sub>
                                      <m:r>
                                        <a:rPr lang="es-MX" sz="2400" b="0" i="1" smtClean="0">
                                          <a:latin typeface="Cambria Math" panose="02040503050406030204" pitchFamily="18" charset="0"/>
                                        </a:rPr>
                                        <m:t>𝑓𝑔</m:t>
                                      </m:r>
                                    </m:sub>
                                  </m:sSub>
                                  <m:sSubSup>
                                    <m:sSubSupPr>
                                      <m:ctrlPr>
                                        <a:rPr lang="es-MX" sz="2400" b="0" i="1" smtClean="0">
                                          <a:latin typeface="Cambria Math" panose="02040503050406030204" pitchFamily="18" charset="0"/>
                                        </a:rPr>
                                      </m:ctrlPr>
                                    </m:sSubSupPr>
                                    <m:e>
                                      <m:r>
                                        <a:rPr lang="es-MX" sz="2400" b="0" i="1" smtClean="0">
                                          <a:latin typeface="Cambria Math" panose="02040503050406030204" pitchFamily="18" charset="0"/>
                                        </a:rPr>
                                        <m:t>𝑃𝑟</m:t>
                                      </m:r>
                                    </m:e>
                                    <m:sub>
                                      <m:r>
                                        <a:rPr lang="es-MX" sz="2400" b="0" i="1" smtClean="0">
                                          <a:latin typeface="Cambria Math" panose="02040503050406030204" pitchFamily="18" charset="0"/>
                                        </a:rPr>
                                        <m:t>𝐿</m:t>
                                      </m:r>
                                    </m:sub>
                                    <m:sup>
                                      <m:r>
                                        <a:rPr lang="es-MX" sz="2400" b="0" i="1" smtClean="0">
                                          <a:latin typeface="Cambria Math" panose="02040503050406030204" pitchFamily="18" charset="0"/>
                                        </a:rPr>
                                        <m:t>1.7</m:t>
                                      </m:r>
                                    </m:sup>
                                  </m:sSubSup>
                                </m:den>
                              </m:f>
                            </m:e>
                          </m:d>
                        </m:e>
                        <m:sup>
                          <m:r>
                            <a:rPr lang="es-MX" sz="2400" b="0" i="1" smtClean="0">
                              <a:latin typeface="Cambria Math" panose="02040503050406030204" pitchFamily="18" charset="0"/>
                            </a:rPr>
                            <m:t>3</m:t>
                          </m:r>
                        </m:sup>
                      </m:sSup>
                    </m:oMath>
                  </m:oMathPara>
                </a14:m>
                <a:endParaRPr lang="es-MX" sz="2400" b="0" dirty="0"/>
              </a:p>
              <a:p>
                <a:pPr marL="0" indent="0">
                  <a:buNone/>
                </a:pPr>
                <a:endParaRPr lang="es-MX" sz="2400"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387439" y="267282"/>
                <a:ext cx="10515600" cy="5309270"/>
              </a:xfrm>
              <a:blipFill rotWithShape="0">
                <a:blip r:embed="rId2" cstate="print"/>
                <a:stretch>
                  <a:fillRect l="-928" t="-1607"/>
                </a:stretch>
              </a:blipFill>
            </p:spPr>
            <p:txBody>
              <a:bodyPr/>
              <a:lstStyle/>
              <a:p>
                <a:r>
                  <a:rPr lang="es-MX">
                    <a:noFill/>
                  </a:rPr>
                  <a:t> </a:t>
                </a:r>
              </a:p>
            </p:txBody>
          </p:sp>
        </mc:Fallback>
      </mc:AlternateContent>
      <p:graphicFrame>
        <p:nvGraphicFramePr>
          <p:cNvPr id="4" name="Tabla 3"/>
          <p:cNvGraphicFramePr>
            <a:graphicFrameLocks noGrp="1"/>
          </p:cNvGraphicFramePr>
          <p:nvPr>
            <p:extLst>
              <p:ext uri="{D42A27DB-BD31-4B8C-83A1-F6EECF244321}">
                <p14:modId xmlns:p14="http://schemas.microsoft.com/office/powerpoint/2010/main" val="3943780840"/>
              </p:ext>
            </p:extLst>
          </p:nvPr>
        </p:nvGraphicFramePr>
        <p:xfrm>
          <a:off x="1426694" y="2037080"/>
          <a:ext cx="8128000" cy="482092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370840">
                <a:tc>
                  <a:txBody>
                    <a:bodyPr/>
                    <a:lstStyle/>
                    <a:p>
                      <a:r>
                        <a:rPr lang="es-MX" sz="1600" dirty="0"/>
                        <a:t>Superficie líquido</a:t>
                      </a:r>
                    </a:p>
                  </a:txBody>
                  <a:tcPr/>
                </a:tc>
                <a:tc>
                  <a:txBody>
                    <a:bodyPr/>
                    <a:lstStyle/>
                    <a:p>
                      <a:r>
                        <a:rPr lang="es-MX" sz="1600" dirty="0" err="1"/>
                        <a:t>Csf</a:t>
                      </a:r>
                      <a:endParaRPr lang="es-MX" sz="1600" dirty="0"/>
                    </a:p>
                  </a:txBody>
                  <a:tcPr/>
                </a:tc>
                <a:extLst>
                  <a:ext uri="{0D108BD9-81ED-4DB2-BD59-A6C34878D82A}">
                    <a16:rowId xmlns:a16="http://schemas.microsoft.com/office/drawing/2014/main" val="10000"/>
                  </a:ext>
                </a:extLst>
              </a:tr>
              <a:tr h="370840">
                <a:tc>
                  <a:txBody>
                    <a:bodyPr/>
                    <a:lstStyle/>
                    <a:p>
                      <a:r>
                        <a:rPr lang="es-MX" sz="1600" dirty="0"/>
                        <a:t>Agua/níquel</a:t>
                      </a:r>
                    </a:p>
                  </a:txBody>
                  <a:tcPr/>
                </a:tc>
                <a:tc>
                  <a:txBody>
                    <a:bodyPr/>
                    <a:lstStyle/>
                    <a:p>
                      <a:r>
                        <a:rPr lang="es-MX" sz="1600" dirty="0"/>
                        <a:t>0.006</a:t>
                      </a:r>
                    </a:p>
                  </a:txBody>
                  <a:tcPr/>
                </a:tc>
                <a:extLst>
                  <a:ext uri="{0D108BD9-81ED-4DB2-BD59-A6C34878D82A}">
                    <a16:rowId xmlns:a16="http://schemas.microsoft.com/office/drawing/2014/main" val="10001"/>
                  </a:ext>
                </a:extLst>
              </a:tr>
              <a:tr h="370840">
                <a:tc>
                  <a:txBody>
                    <a:bodyPr/>
                    <a:lstStyle/>
                    <a:p>
                      <a:r>
                        <a:rPr lang="es-MX" sz="1600" dirty="0"/>
                        <a:t>Agua/platino</a:t>
                      </a:r>
                    </a:p>
                  </a:txBody>
                  <a:tcPr/>
                </a:tc>
                <a:tc>
                  <a:txBody>
                    <a:bodyPr/>
                    <a:lstStyle/>
                    <a:p>
                      <a:r>
                        <a:rPr lang="es-MX" sz="1600" dirty="0"/>
                        <a:t>0.013</a:t>
                      </a:r>
                    </a:p>
                  </a:txBody>
                  <a:tcPr/>
                </a:tc>
                <a:extLst>
                  <a:ext uri="{0D108BD9-81ED-4DB2-BD59-A6C34878D82A}">
                    <a16:rowId xmlns:a16="http://schemas.microsoft.com/office/drawing/2014/main" val="10002"/>
                  </a:ext>
                </a:extLst>
              </a:tr>
              <a:tr h="370840">
                <a:tc>
                  <a:txBody>
                    <a:bodyPr/>
                    <a:lstStyle/>
                    <a:p>
                      <a:r>
                        <a:rPr lang="es-MX" sz="1600" dirty="0"/>
                        <a:t>Agua/cobre</a:t>
                      </a:r>
                    </a:p>
                  </a:txBody>
                  <a:tcPr/>
                </a:tc>
                <a:tc>
                  <a:txBody>
                    <a:bodyPr/>
                    <a:lstStyle/>
                    <a:p>
                      <a:r>
                        <a:rPr lang="es-MX" sz="1600" dirty="0"/>
                        <a:t>0.013</a:t>
                      </a:r>
                    </a:p>
                  </a:txBody>
                  <a:tcPr/>
                </a:tc>
                <a:extLst>
                  <a:ext uri="{0D108BD9-81ED-4DB2-BD59-A6C34878D82A}">
                    <a16:rowId xmlns:a16="http://schemas.microsoft.com/office/drawing/2014/main" val="10003"/>
                  </a:ext>
                </a:extLst>
              </a:tr>
              <a:tr h="370840">
                <a:tc>
                  <a:txBody>
                    <a:bodyPr/>
                    <a:lstStyle/>
                    <a:p>
                      <a:r>
                        <a:rPr lang="es-MX" sz="1600" dirty="0"/>
                        <a:t>Agua/latón</a:t>
                      </a:r>
                    </a:p>
                  </a:txBody>
                  <a:tcPr/>
                </a:tc>
                <a:tc>
                  <a:txBody>
                    <a:bodyPr/>
                    <a:lstStyle/>
                    <a:p>
                      <a:r>
                        <a:rPr lang="es-MX" sz="1600" dirty="0"/>
                        <a:t>0.006</a:t>
                      </a:r>
                    </a:p>
                  </a:txBody>
                  <a:tcPr/>
                </a:tc>
                <a:extLst>
                  <a:ext uri="{0D108BD9-81ED-4DB2-BD59-A6C34878D82A}">
                    <a16:rowId xmlns:a16="http://schemas.microsoft.com/office/drawing/2014/main" val="10004"/>
                  </a:ext>
                </a:extLst>
              </a:tr>
              <a:tr h="370840">
                <a:tc>
                  <a:txBody>
                    <a:bodyPr/>
                    <a:lstStyle/>
                    <a:p>
                      <a:r>
                        <a:rPr lang="es-MX" sz="1600" dirty="0"/>
                        <a:t>CCl4/cobre</a:t>
                      </a:r>
                    </a:p>
                  </a:txBody>
                  <a:tcPr/>
                </a:tc>
                <a:tc>
                  <a:txBody>
                    <a:bodyPr/>
                    <a:lstStyle/>
                    <a:p>
                      <a:r>
                        <a:rPr lang="es-MX" sz="1600" dirty="0"/>
                        <a:t>0.013</a:t>
                      </a:r>
                    </a:p>
                  </a:txBody>
                  <a:tcPr/>
                </a:tc>
                <a:extLst>
                  <a:ext uri="{0D108BD9-81ED-4DB2-BD59-A6C34878D82A}">
                    <a16:rowId xmlns:a16="http://schemas.microsoft.com/office/drawing/2014/main" val="10005"/>
                  </a:ext>
                </a:extLst>
              </a:tr>
              <a:tr h="370840">
                <a:tc>
                  <a:txBody>
                    <a:bodyPr/>
                    <a:lstStyle/>
                    <a:p>
                      <a:r>
                        <a:rPr lang="es-MX" sz="1600" dirty="0"/>
                        <a:t>Benceno/cromo</a:t>
                      </a:r>
                    </a:p>
                  </a:txBody>
                  <a:tcPr/>
                </a:tc>
                <a:tc>
                  <a:txBody>
                    <a:bodyPr/>
                    <a:lstStyle/>
                    <a:p>
                      <a:r>
                        <a:rPr lang="es-MX" sz="1600" dirty="0"/>
                        <a:t>0.01</a:t>
                      </a:r>
                    </a:p>
                  </a:txBody>
                  <a:tcPr/>
                </a:tc>
                <a:extLst>
                  <a:ext uri="{0D108BD9-81ED-4DB2-BD59-A6C34878D82A}">
                    <a16:rowId xmlns:a16="http://schemas.microsoft.com/office/drawing/2014/main" val="10006"/>
                  </a:ext>
                </a:extLst>
              </a:tr>
              <a:tr h="370840">
                <a:tc>
                  <a:txBody>
                    <a:bodyPr/>
                    <a:lstStyle/>
                    <a:p>
                      <a:r>
                        <a:rPr lang="es-MX" sz="1600" dirty="0"/>
                        <a:t>N-pentano/cromo</a:t>
                      </a:r>
                    </a:p>
                  </a:txBody>
                  <a:tcPr/>
                </a:tc>
                <a:tc>
                  <a:txBody>
                    <a:bodyPr/>
                    <a:lstStyle/>
                    <a:p>
                      <a:r>
                        <a:rPr lang="es-MX" sz="1600" dirty="0"/>
                        <a:t>0.01</a:t>
                      </a:r>
                    </a:p>
                  </a:txBody>
                  <a:tcPr/>
                </a:tc>
                <a:extLst>
                  <a:ext uri="{0D108BD9-81ED-4DB2-BD59-A6C34878D82A}">
                    <a16:rowId xmlns:a16="http://schemas.microsoft.com/office/drawing/2014/main" val="10007"/>
                  </a:ext>
                </a:extLst>
              </a:tr>
              <a:tr h="370840">
                <a:tc>
                  <a:txBody>
                    <a:bodyPr/>
                    <a:lstStyle/>
                    <a:p>
                      <a:r>
                        <a:rPr lang="es-MX" sz="1600" dirty="0"/>
                        <a:t>Etanol/cromo</a:t>
                      </a:r>
                    </a:p>
                  </a:txBody>
                  <a:tcPr/>
                </a:tc>
                <a:tc>
                  <a:txBody>
                    <a:bodyPr/>
                    <a:lstStyle/>
                    <a:p>
                      <a:r>
                        <a:rPr lang="es-MX" sz="1600" dirty="0"/>
                        <a:t>0.0027</a:t>
                      </a:r>
                    </a:p>
                  </a:txBody>
                  <a:tcPr/>
                </a:tc>
                <a:extLst>
                  <a:ext uri="{0D108BD9-81ED-4DB2-BD59-A6C34878D82A}">
                    <a16:rowId xmlns:a16="http://schemas.microsoft.com/office/drawing/2014/main" val="10008"/>
                  </a:ext>
                </a:extLst>
              </a:tr>
              <a:tr h="370840">
                <a:tc>
                  <a:txBody>
                    <a:bodyPr/>
                    <a:lstStyle/>
                    <a:p>
                      <a:r>
                        <a:rPr lang="es-MX" sz="1600" dirty="0" err="1"/>
                        <a:t>Isopropanol</a:t>
                      </a:r>
                      <a:r>
                        <a:rPr lang="es-MX" sz="1600" dirty="0"/>
                        <a:t>/cobre</a:t>
                      </a:r>
                    </a:p>
                  </a:txBody>
                  <a:tcPr/>
                </a:tc>
                <a:tc>
                  <a:txBody>
                    <a:bodyPr/>
                    <a:lstStyle/>
                    <a:p>
                      <a:r>
                        <a:rPr lang="es-MX" sz="1600" dirty="0"/>
                        <a:t>0.0025</a:t>
                      </a:r>
                    </a:p>
                  </a:txBody>
                  <a:tcPr/>
                </a:tc>
                <a:extLst>
                  <a:ext uri="{0D108BD9-81ED-4DB2-BD59-A6C34878D82A}">
                    <a16:rowId xmlns:a16="http://schemas.microsoft.com/office/drawing/2014/main" val="10009"/>
                  </a:ext>
                </a:extLst>
              </a:tr>
              <a:tr h="370840">
                <a:tc>
                  <a:txBody>
                    <a:bodyPr/>
                    <a:lstStyle/>
                    <a:p>
                      <a:r>
                        <a:rPr lang="es-MX" sz="1600" dirty="0"/>
                        <a:t>35%</a:t>
                      </a:r>
                      <a:r>
                        <a:rPr lang="es-MX" sz="1600" baseline="0" dirty="0"/>
                        <a:t> K2CO3/cobre</a:t>
                      </a:r>
                      <a:endParaRPr lang="es-MX" sz="1600" dirty="0"/>
                    </a:p>
                  </a:txBody>
                  <a:tcPr/>
                </a:tc>
                <a:tc>
                  <a:txBody>
                    <a:bodyPr/>
                    <a:lstStyle/>
                    <a:p>
                      <a:r>
                        <a:rPr lang="es-MX" sz="1600" dirty="0"/>
                        <a:t>0.0054</a:t>
                      </a:r>
                    </a:p>
                  </a:txBody>
                  <a:tcPr/>
                </a:tc>
                <a:extLst>
                  <a:ext uri="{0D108BD9-81ED-4DB2-BD59-A6C34878D82A}">
                    <a16:rowId xmlns:a16="http://schemas.microsoft.com/office/drawing/2014/main" val="10010"/>
                  </a:ext>
                </a:extLst>
              </a:tr>
              <a:tr h="370840">
                <a:tc>
                  <a:txBody>
                    <a:bodyPr/>
                    <a:lstStyle/>
                    <a:p>
                      <a:r>
                        <a:rPr lang="es-MX" sz="1600" dirty="0"/>
                        <a:t>50% K2CO3/cobre</a:t>
                      </a:r>
                    </a:p>
                  </a:txBody>
                  <a:tcPr/>
                </a:tc>
                <a:tc>
                  <a:txBody>
                    <a:bodyPr/>
                    <a:lstStyle/>
                    <a:p>
                      <a:r>
                        <a:rPr lang="es-MX" sz="1600" dirty="0"/>
                        <a:t>0.0027</a:t>
                      </a:r>
                    </a:p>
                  </a:txBody>
                  <a:tcPr/>
                </a:tc>
                <a:extLst>
                  <a:ext uri="{0D108BD9-81ED-4DB2-BD59-A6C34878D82A}">
                    <a16:rowId xmlns:a16="http://schemas.microsoft.com/office/drawing/2014/main" val="10011"/>
                  </a:ext>
                </a:extLst>
              </a:tr>
              <a:tr h="370840">
                <a:tc>
                  <a:txBody>
                    <a:bodyPr/>
                    <a:lstStyle/>
                    <a:p>
                      <a:r>
                        <a:rPr lang="es-MX" sz="1600" dirty="0"/>
                        <a:t>Alcohol n-butílico/cobre</a:t>
                      </a:r>
                    </a:p>
                  </a:txBody>
                  <a:tcPr/>
                </a:tc>
                <a:tc>
                  <a:txBody>
                    <a:bodyPr/>
                    <a:lstStyle/>
                    <a:p>
                      <a:r>
                        <a:rPr lang="es-MX" sz="1600" dirty="0"/>
                        <a:t>0.003</a:t>
                      </a:r>
                    </a:p>
                  </a:txBody>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9564019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399245" y="0"/>
                <a:ext cx="10954555" cy="6697014"/>
              </a:xfrm>
            </p:spPr>
            <p:txBody>
              <a:bodyPr>
                <a:normAutofit/>
              </a:bodyPr>
              <a:lstStyle/>
              <a:p>
                <a:pPr marL="0" indent="0">
                  <a:buNone/>
                </a:pPr>
                <a:r>
                  <a:rPr lang="es-MX" sz="2400" dirty="0"/>
                  <a:t>El máximo se conoce como el flujo de calor crítico y se expresa con la ecuación</a:t>
                </a:r>
              </a:p>
              <a:p>
                <a:pPr marL="0" indent="0">
                  <a:buNone/>
                </a:pPr>
                <a14:m>
                  <m:oMathPara xmlns:m="http://schemas.openxmlformats.org/officeDocument/2006/math">
                    <m:oMathParaPr>
                      <m:jc m:val="centerGroup"/>
                    </m:oMathParaPr>
                    <m:oMath xmlns:m="http://schemas.openxmlformats.org/officeDocument/2006/math">
                      <m:sSub>
                        <m:sSubPr>
                          <m:ctrlPr>
                            <a:rPr lang="es-MX" sz="2400" i="1" smtClean="0">
                              <a:latin typeface="Cambria Math" panose="02040503050406030204" pitchFamily="18" charset="0"/>
                            </a:rPr>
                          </m:ctrlPr>
                        </m:sSubPr>
                        <m:e>
                          <m:d>
                            <m:dPr>
                              <m:begChr m:val="|"/>
                              <m:endChr m:val="|"/>
                              <m:ctrlPr>
                                <a:rPr lang="es-MX" sz="2400" i="1" smtClean="0">
                                  <a:latin typeface="Cambria Math" panose="02040503050406030204" pitchFamily="18" charset="0"/>
                                </a:rPr>
                              </m:ctrlPr>
                            </m:dPr>
                            <m:e>
                              <m:f>
                                <m:fPr>
                                  <m:ctrlPr>
                                    <a:rPr lang="es-MX" sz="2400" i="1">
                                      <a:latin typeface="Cambria Math" panose="02040503050406030204" pitchFamily="18" charset="0"/>
                                    </a:rPr>
                                  </m:ctrlPr>
                                </m:fPr>
                                <m:num>
                                  <m:r>
                                    <a:rPr lang="es-MX" sz="2400" i="1">
                                      <a:latin typeface="Cambria Math" panose="02040503050406030204" pitchFamily="18" charset="0"/>
                                    </a:rPr>
                                    <m:t>𝑄</m:t>
                                  </m:r>
                                </m:num>
                                <m:den>
                                  <m:r>
                                    <a:rPr lang="es-MX" sz="2400" i="1">
                                      <a:latin typeface="Cambria Math" panose="02040503050406030204" pitchFamily="18" charset="0"/>
                                    </a:rPr>
                                    <m:t>𝐴</m:t>
                                  </m:r>
                                </m:den>
                              </m:f>
                            </m:e>
                          </m:d>
                        </m:e>
                        <m:sub>
                          <m:r>
                            <a:rPr lang="es-MX" sz="2400" b="0" i="1" smtClean="0">
                              <a:latin typeface="Cambria Math" panose="02040503050406030204" pitchFamily="18" charset="0"/>
                            </a:rPr>
                            <m:t>𝑐</m:t>
                          </m:r>
                        </m:sub>
                      </m:sSub>
                      <m:r>
                        <a:rPr lang="es-MX" sz="2400" b="0" i="1" smtClean="0">
                          <a:latin typeface="Cambria Math" panose="02040503050406030204" pitchFamily="18" charset="0"/>
                        </a:rPr>
                        <m:t>=0.18</m:t>
                      </m:r>
                      <m:sSub>
                        <m:sSubPr>
                          <m:ctrlPr>
                            <a:rPr lang="es-MX" sz="2400" b="0" i="1" smtClean="0">
                              <a:latin typeface="Cambria Math" panose="02040503050406030204" pitchFamily="18" charset="0"/>
                            </a:rPr>
                          </m:ctrlPr>
                        </m:sSubPr>
                        <m:e>
                          <m:r>
                            <a:rPr lang="es-MX" sz="2400" b="0" i="1" smtClean="0">
                              <a:latin typeface="Cambria Math" panose="02040503050406030204" pitchFamily="18" charset="0"/>
                              <a:ea typeface="Cambria Math" panose="02040503050406030204" pitchFamily="18" charset="0"/>
                            </a:rPr>
                            <m:t>∆</m:t>
                          </m:r>
                          <m:r>
                            <a:rPr lang="es-MX" sz="2400" b="0" i="1" smtClean="0">
                              <a:latin typeface="Cambria Math" panose="02040503050406030204" pitchFamily="18" charset="0"/>
                              <a:ea typeface="Cambria Math" panose="02040503050406030204" pitchFamily="18" charset="0"/>
                            </a:rPr>
                            <m:t>h</m:t>
                          </m:r>
                        </m:e>
                        <m:sub>
                          <m:r>
                            <a:rPr lang="es-MX" sz="2400" b="0" i="1" smtClean="0">
                              <a:latin typeface="Cambria Math" panose="02040503050406030204" pitchFamily="18" charset="0"/>
                            </a:rPr>
                            <m:t>𝑓𝑔</m:t>
                          </m:r>
                        </m:sub>
                      </m:sSub>
                      <m:sSub>
                        <m:sSubPr>
                          <m:ctrlPr>
                            <a:rPr lang="es-MX" sz="2400" b="0" i="1" smtClean="0">
                              <a:latin typeface="Cambria Math" panose="02040503050406030204" pitchFamily="18" charset="0"/>
                            </a:rPr>
                          </m:ctrlPr>
                        </m:sSubPr>
                        <m:e>
                          <m:r>
                            <a:rPr lang="es-MX" sz="2400" b="0" i="1" smtClean="0">
                              <a:latin typeface="Cambria Math" panose="02040503050406030204" pitchFamily="18" charset="0"/>
                              <a:ea typeface="Cambria Math" panose="02040503050406030204" pitchFamily="18" charset="0"/>
                            </a:rPr>
                            <m:t>𝜌</m:t>
                          </m:r>
                        </m:e>
                        <m:sub>
                          <m:r>
                            <a:rPr lang="es-MX" sz="2400" b="0" i="1" smtClean="0">
                              <a:latin typeface="Cambria Math" panose="02040503050406030204" pitchFamily="18" charset="0"/>
                            </a:rPr>
                            <m:t>𝑣</m:t>
                          </m:r>
                        </m:sub>
                      </m:sSub>
                      <m:sSup>
                        <m:sSupPr>
                          <m:ctrlPr>
                            <a:rPr lang="es-MX" sz="2400" b="0" i="1" smtClean="0">
                              <a:latin typeface="Cambria Math" panose="02040503050406030204" pitchFamily="18" charset="0"/>
                            </a:rPr>
                          </m:ctrlPr>
                        </m:sSupPr>
                        <m:e>
                          <m:d>
                            <m:dPr>
                              <m:begChr m:val="["/>
                              <m:endChr m:val="]"/>
                              <m:ctrlPr>
                                <a:rPr lang="es-MX" sz="2400" b="0" i="1" smtClean="0">
                                  <a:latin typeface="Cambria Math" panose="02040503050406030204" pitchFamily="18" charset="0"/>
                                </a:rPr>
                              </m:ctrlPr>
                            </m:dPr>
                            <m:e>
                              <m:f>
                                <m:fPr>
                                  <m:ctrlPr>
                                    <a:rPr lang="es-MX" sz="2400" b="0" i="1" smtClean="0">
                                      <a:latin typeface="Cambria Math" panose="02040503050406030204" pitchFamily="18" charset="0"/>
                                      <a:ea typeface="Cambria Math" panose="02040503050406030204" pitchFamily="18" charset="0"/>
                                    </a:rPr>
                                  </m:ctrlPr>
                                </m:fPr>
                                <m:num>
                                  <m:r>
                                    <a:rPr lang="es-MX" sz="2400" b="0" i="1" smtClean="0">
                                      <a:latin typeface="Cambria Math" panose="02040503050406030204" pitchFamily="18" charset="0"/>
                                      <a:ea typeface="Cambria Math" panose="02040503050406030204" pitchFamily="18" charset="0"/>
                                    </a:rPr>
                                    <m:t>𝜎</m:t>
                                  </m:r>
                                  <m:r>
                                    <a:rPr lang="es-MX" sz="2400" b="0" i="1" smtClean="0">
                                      <a:latin typeface="Cambria Math" panose="02040503050406030204" pitchFamily="18" charset="0"/>
                                      <a:ea typeface="Cambria Math" panose="02040503050406030204" pitchFamily="18" charset="0"/>
                                    </a:rPr>
                                    <m:t>𝑔</m:t>
                                  </m:r>
                                  <m:d>
                                    <m:dPr>
                                      <m:ctrlPr>
                                        <a:rPr lang="es-MX" sz="2400" b="0" i="1" smtClean="0">
                                          <a:latin typeface="Cambria Math" panose="02040503050406030204" pitchFamily="18" charset="0"/>
                                          <a:ea typeface="Cambria Math" panose="02040503050406030204" pitchFamily="18" charset="0"/>
                                        </a:rPr>
                                      </m:ctrlPr>
                                    </m:dPr>
                                    <m:e>
                                      <m:sSub>
                                        <m:sSubPr>
                                          <m:ctrlPr>
                                            <a:rPr lang="es-MX" sz="2400" b="0" i="1" smtClean="0">
                                              <a:latin typeface="Cambria Math" panose="02040503050406030204" pitchFamily="18" charset="0"/>
                                              <a:ea typeface="Cambria Math" panose="02040503050406030204" pitchFamily="18" charset="0"/>
                                            </a:rPr>
                                          </m:ctrlPr>
                                        </m:sSubPr>
                                        <m:e>
                                          <m:r>
                                            <a:rPr lang="es-MX" sz="2400" b="0" i="1" smtClean="0">
                                              <a:latin typeface="Cambria Math" panose="02040503050406030204" pitchFamily="18" charset="0"/>
                                              <a:ea typeface="Cambria Math" panose="02040503050406030204" pitchFamily="18" charset="0"/>
                                            </a:rPr>
                                            <m:t>𝜌</m:t>
                                          </m:r>
                                        </m:e>
                                        <m:sub>
                                          <m:r>
                                            <a:rPr lang="es-MX" sz="2400" b="0" i="1" smtClean="0">
                                              <a:latin typeface="Cambria Math" panose="02040503050406030204" pitchFamily="18" charset="0"/>
                                              <a:ea typeface="Cambria Math" panose="02040503050406030204" pitchFamily="18" charset="0"/>
                                            </a:rPr>
                                            <m:t>𝐿</m:t>
                                          </m:r>
                                        </m:sub>
                                      </m:sSub>
                                      <m:r>
                                        <a:rPr lang="es-MX" sz="2400" b="0" i="1" smtClean="0">
                                          <a:latin typeface="Cambria Math" panose="02040503050406030204" pitchFamily="18" charset="0"/>
                                          <a:ea typeface="Cambria Math" panose="02040503050406030204" pitchFamily="18" charset="0"/>
                                        </a:rPr>
                                        <m:t>−</m:t>
                                      </m:r>
                                      <m:sSub>
                                        <m:sSubPr>
                                          <m:ctrlPr>
                                            <a:rPr lang="es-MX" sz="2400" b="0" i="1" smtClean="0">
                                              <a:latin typeface="Cambria Math" panose="02040503050406030204" pitchFamily="18" charset="0"/>
                                              <a:ea typeface="Cambria Math" panose="02040503050406030204" pitchFamily="18" charset="0"/>
                                            </a:rPr>
                                          </m:ctrlPr>
                                        </m:sSubPr>
                                        <m:e>
                                          <m:r>
                                            <a:rPr lang="es-MX" sz="2400" b="0" i="1" smtClean="0">
                                              <a:latin typeface="Cambria Math" panose="02040503050406030204" pitchFamily="18" charset="0"/>
                                              <a:ea typeface="Cambria Math" panose="02040503050406030204" pitchFamily="18" charset="0"/>
                                            </a:rPr>
                                            <m:t>𝜌</m:t>
                                          </m:r>
                                        </m:e>
                                        <m:sub>
                                          <m:r>
                                            <a:rPr lang="es-MX" sz="2400" b="0" i="1" smtClean="0">
                                              <a:latin typeface="Cambria Math" panose="02040503050406030204" pitchFamily="18" charset="0"/>
                                              <a:ea typeface="Cambria Math" panose="02040503050406030204" pitchFamily="18" charset="0"/>
                                            </a:rPr>
                                            <m:t>𝑣</m:t>
                                          </m:r>
                                        </m:sub>
                                      </m:sSub>
                                    </m:e>
                                  </m:d>
                                </m:num>
                                <m:den>
                                  <m:sSubSup>
                                    <m:sSubSupPr>
                                      <m:ctrlPr>
                                        <a:rPr lang="es-MX" sz="2400" b="0" i="1" smtClean="0">
                                          <a:latin typeface="Cambria Math" panose="02040503050406030204" pitchFamily="18" charset="0"/>
                                          <a:ea typeface="Cambria Math" panose="02040503050406030204" pitchFamily="18" charset="0"/>
                                        </a:rPr>
                                      </m:ctrlPr>
                                    </m:sSubSupPr>
                                    <m:e>
                                      <m:r>
                                        <a:rPr lang="es-MX" sz="2400" b="0" i="1" smtClean="0">
                                          <a:latin typeface="Cambria Math" panose="02040503050406030204" pitchFamily="18" charset="0"/>
                                          <a:ea typeface="Cambria Math" panose="02040503050406030204" pitchFamily="18" charset="0"/>
                                        </a:rPr>
                                        <m:t>𝜌</m:t>
                                      </m:r>
                                    </m:e>
                                    <m:sub>
                                      <m:r>
                                        <a:rPr lang="es-MX" sz="2400" b="0" i="1" smtClean="0">
                                          <a:latin typeface="Cambria Math" panose="02040503050406030204" pitchFamily="18" charset="0"/>
                                          <a:ea typeface="Cambria Math" panose="02040503050406030204" pitchFamily="18" charset="0"/>
                                        </a:rPr>
                                        <m:t>𝑣</m:t>
                                      </m:r>
                                    </m:sub>
                                    <m:sup>
                                      <m:r>
                                        <a:rPr lang="es-MX" sz="2400" b="0" i="1" smtClean="0">
                                          <a:latin typeface="Cambria Math" panose="02040503050406030204" pitchFamily="18" charset="0"/>
                                          <a:ea typeface="Cambria Math" panose="02040503050406030204" pitchFamily="18" charset="0"/>
                                        </a:rPr>
                                        <m:t>2</m:t>
                                      </m:r>
                                    </m:sup>
                                  </m:sSubSup>
                                </m:den>
                              </m:f>
                            </m:e>
                          </m:d>
                        </m:e>
                        <m:sup>
                          <m:f>
                            <m:fPr>
                              <m:ctrlPr>
                                <a:rPr lang="es-MX" sz="2400" b="0" i="1" smtClean="0">
                                  <a:latin typeface="Cambria Math" panose="02040503050406030204" pitchFamily="18" charset="0"/>
                                </a:rPr>
                              </m:ctrlPr>
                            </m:fPr>
                            <m:num>
                              <m:r>
                                <a:rPr lang="es-MX" sz="2400" b="0" i="1" smtClean="0">
                                  <a:latin typeface="Cambria Math" panose="02040503050406030204" pitchFamily="18" charset="0"/>
                                </a:rPr>
                                <m:t>1</m:t>
                              </m:r>
                            </m:num>
                            <m:den>
                              <m:r>
                                <a:rPr lang="es-MX" sz="2400" b="0" i="1" smtClean="0">
                                  <a:latin typeface="Cambria Math" panose="02040503050406030204" pitchFamily="18" charset="0"/>
                                </a:rPr>
                                <m:t>4</m:t>
                              </m:r>
                            </m:den>
                          </m:f>
                        </m:sup>
                      </m:sSup>
                    </m:oMath>
                  </m:oMathPara>
                </a14:m>
                <a:endParaRPr lang="es-MX" sz="2400" dirty="0"/>
              </a:p>
              <a:p>
                <a:pPr marL="0" indent="0">
                  <a:buNone/>
                </a:pPr>
                <a:endParaRPr lang="es-MX" sz="2400" dirty="0"/>
              </a:p>
              <a:p>
                <a:pPr marL="0" indent="0">
                  <a:buNone/>
                </a:pPr>
                <a:r>
                  <a:rPr lang="es-MX" sz="2400" dirty="0"/>
                  <a:t>Existen algunas expresiones para el flujo de calor mínimo que dependen de la geometría del sistema. Para una placa grande se tiene</a:t>
                </a:r>
              </a:p>
              <a:p>
                <a:pPr marL="0" indent="0">
                  <a:buNone/>
                </a:pPr>
                <a:endParaRPr lang="es-MX" sz="2400" dirty="0"/>
              </a:p>
              <a:p>
                <a:pPr marL="0" indent="0">
                  <a:buNone/>
                </a:pPr>
                <a:endParaRPr lang="es-MX" sz="2400" dirty="0"/>
              </a:p>
              <a:p>
                <a:pPr marL="0" indent="0">
                  <a:buNone/>
                </a:pPr>
                <a:endParaRPr lang="es-MX" sz="2400" dirty="0"/>
              </a:p>
              <a:p>
                <a:pPr marL="0" indent="0">
                  <a:buNone/>
                </a:pPr>
                <a:r>
                  <a:rPr lang="es-MX" sz="2400" dirty="0"/>
                  <a:t>Para diferentes geometrías se usa la ecuación de </a:t>
                </a:r>
                <a:r>
                  <a:rPr lang="es-MX" sz="2400" dirty="0" err="1"/>
                  <a:t>Bromley</a:t>
                </a:r>
                <a:endParaRPr lang="es-MX" sz="2400" dirty="0"/>
              </a:p>
              <a:p>
                <a:pPr marL="0" indent="0">
                  <a:buNone/>
                </a:pPr>
                <a:endParaRPr lang="es-MX" sz="2400" dirty="0"/>
              </a:p>
              <a:p>
                <a:pPr marL="0" indent="0">
                  <a:buNone/>
                </a:pPr>
                <a:endParaRPr lang="es-MX" sz="2400" dirty="0"/>
              </a:p>
              <a:p>
                <a:pPr marL="0" indent="0">
                  <a:buNone/>
                </a:pPr>
                <a:endParaRPr lang="es-MX" sz="2400" dirty="0"/>
              </a:p>
              <a:p>
                <a:pPr marL="0" indent="0">
                  <a:buNone/>
                </a:pPr>
                <a:r>
                  <a:rPr lang="es-MX" sz="2400" dirty="0"/>
                  <a:t>C es 0.62 para cilindros y placas y 0.67 para esferas. Las propiedades del vapor se evalúan a la temperatura de película.</a:t>
                </a:r>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399245" y="0"/>
                <a:ext cx="10954555" cy="6697014"/>
              </a:xfrm>
              <a:blipFill rotWithShape="0">
                <a:blip r:embed="rId2" cstate="print"/>
                <a:stretch>
                  <a:fillRect l="-834" t="-1274"/>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2" name="CuadroTexto 1"/>
              <p:cNvSpPr txBox="1"/>
              <p:nvPr/>
            </p:nvSpPr>
            <p:spPr>
              <a:xfrm>
                <a:off x="3812146" y="2502164"/>
                <a:ext cx="4512069" cy="102560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MX" sz="2400" i="1" smtClean="0">
                              <a:latin typeface="Cambria Math" panose="02040503050406030204" pitchFamily="18" charset="0"/>
                            </a:rPr>
                          </m:ctrlPr>
                        </m:sSubPr>
                        <m:e>
                          <m:d>
                            <m:dPr>
                              <m:begChr m:val="|"/>
                              <m:endChr m:val="|"/>
                              <m:ctrlPr>
                                <a:rPr lang="es-MX" sz="2400" i="1" smtClean="0">
                                  <a:latin typeface="Cambria Math" panose="02040503050406030204" pitchFamily="18" charset="0"/>
                                </a:rPr>
                              </m:ctrlPr>
                            </m:dPr>
                            <m:e>
                              <m:f>
                                <m:fPr>
                                  <m:ctrlPr>
                                    <a:rPr lang="es-MX" sz="2400" b="0" i="1" smtClean="0">
                                      <a:latin typeface="Cambria Math" panose="02040503050406030204" pitchFamily="18" charset="0"/>
                                    </a:rPr>
                                  </m:ctrlPr>
                                </m:fPr>
                                <m:num>
                                  <m:r>
                                    <a:rPr lang="es-MX" sz="2400" b="0" i="1" smtClean="0">
                                      <a:latin typeface="Cambria Math" panose="02040503050406030204" pitchFamily="18" charset="0"/>
                                    </a:rPr>
                                    <m:t>𝑄</m:t>
                                  </m:r>
                                </m:num>
                                <m:den>
                                  <m:r>
                                    <a:rPr lang="es-MX" sz="2400" b="0" i="1" smtClean="0">
                                      <a:latin typeface="Cambria Math" panose="02040503050406030204" pitchFamily="18" charset="0"/>
                                    </a:rPr>
                                    <m:t>𝐴</m:t>
                                  </m:r>
                                </m:den>
                              </m:f>
                            </m:e>
                          </m:d>
                        </m:e>
                        <m:sub>
                          <m:r>
                            <a:rPr lang="es-MX" sz="2400" b="0" i="1" smtClean="0">
                              <a:latin typeface="Cambria Math" panose="02040503050406030204" pitchFamily="18" charset="0"/>
                            </a:rPr>
                            <m:t>𝑚𝑖𝑛</m:t>
                          </m:r>
                        </m:sub>
                      </m:sSub>
                      <m:r>
                        <a:rPr lang="es-MX" sz="2400" b="0" i="1" smtClean="0">
                          <a:latin typeface="Cambria Math" panose="02040503050406030204" pitchFamily="18" charset="0"/>
                        </a:rPr>
                        <m:t>=</m:t>
                      </m:r>
                      <m:r>
                        <a:rPr lang="es-MX" sz="2400" b="0" i="1" smtClean="0">
                          <a:latin typeface="Cambria Math" panose="02040503050406030204" pitchFamily="18" charset="0"/>
                        </a:rPr>
                        <m:t>𝐶</m:t>
                      </m:r>
                      <m:sSub>
                        <m:sSubPr>
                          <m:ctrlPr>
                            <a:rPr lang="es-MX" sz="2400" b="0" i="1" smtClean="0">
                              <a:latin typeface="Cambria Math" panose="02040503050406030204" pitchFamily="18" charset="0"/>
                            </a:rPr>
                          </m:ctrlPr>
                        </m:sSubPr>
                        <m:e>
                          <m:r>
                            <a:rPr lang="es-MX" sz="2400" b="0" i="1" smtClean="0">
                              <a:latin typeface="Cambria Math" panose="02040503050406030204" pitchFamily="18" charset="0"/>
                              <a:ea typeface="Cambria Math" panose="02040503050406030204" pitchFamily="18" charset="0"/>
                            </a:rPr>
                            <m:t>∆</m:t>
                          </m:r>
                          <m:r>
                            <a:rPr lang="es-MX" sz="2400" b="0" i="1" smtClean="0">
                              <a:latin typeface="Cambria Math" panose="02040503050406030204" pitchFamily="18" charset="0"/>
                              <a:ea typeface="Cambria Math" panose="02040503050406030204" pitchFamily="18" charset="0"/>
                            </a:rPr>
                            <m:t>h</m:t>
                          </m:r>
                        </m:e>
                        <m:sub>
                          <m:r>
                            <a:rPr lang="es-MX" sz="2400" b="0" i="1" smtClean="0">
                              <a:latin typeface="Cambria Math" panose="02040503050406030204" pitchFamily="18" charset="0"/>
                            </a:rPr>
                            <m:t>𝑓𝑔</m:t>
                          </m:r>
                        </m:sub>
                      </m:sSub>
                      <m:sSub>
                        <m:sSubPr>
                          <m:ctrlPr>
                            <a:rPr lang="es-MX" sz="2400" b="0" i="1" smtClean="0">
                              <a:latin typeface="Cambria Math" panose="02040503050406030204" pitchFamily="18" charset="0"/>
                            </a:rPr>
                          </m:ctrlPr>
                        </m:sSubPr>
                        <m:e>
                          <m:r>
                            <a:rPr lang="es-MX" sz="2400" b="0" i="1" smtClean="0">
                              <a:latin typeface="Cambria Math" panose="02040503050406030204" pitchFamily="18" charset="0"/>
                              <a:ea typeface="Cambria Math" panose="02040503050406030204" pitchFamily="18" charset="0"/>
                            </a:rPr>
                            <m:t>𝜌</m:t>
                          </m:r>
                        </m:e>
                        <m:sub>
                          <m:r>
                            <a:rPr lang="es-MX" sz="2400" b="0" i="1" smtClean="0">
                              <a:latin typeface="Cambria Math" panose="02040503050406030204" pitchFamily="18" charset="0"/>
                            </a:rPr>
                            <m:t>𝑣</m:t>
                          </m:r>
                        </m:sub>
                      </m:sSub>
                      <m:sSup>
                        <m:sSupPr>
                          <m:ctrlPr>
                            <a:rPr lang="es-MX" sz="2400" b="0" i="1" smtClean="0">
                              <a:latin typeface="Cambria Math" panose="02040503050406030204" pitchFamily="18" charset="0"/>
                            </a:rPr>
                          </m:ctrlPr>
                        </m:sSupPr>
                        <m:e>
                          <m:d>
                            <m:dPr>
                              <m:begChr m:val="["/>
                              <m:endChr m:val="]"/>
                              <m:ctrlPr>
                                <a:rPr lang="es-MX" sz="2400" b="0" i="1" smtClean="0">
                                  <a:latin typeface="Cambria Math" panose="02040503050406030204" pitchFamily="18" charset="0"/>
                                </a:rPr>
                              </m:ctrlPr>
                            </m:dPr>
                            <m:e>
                              <m:f>
                                <m:fPr>
                                  <m:ctrlPr>
                                    <a:rPr lang="es-MX" sz="2400" b="0" i="1" smtClean="0">
                                      <a:latin typeface="Cambria Math" panose="02040503050406030204" pitchFamily="18" charset="0"/>
                                      <a:ea typeface="Cambria Math" panose="02040503050406030204" pitchFamily="18" charset="0"/>
                                    </a:rPr>
                                  </m:ctrlPr>
                                </m:fPr>
                                <m:num>
                                  <m:r>
                                    <a:rPr lang="es-MX" sz="2400" b="0" i="1" smtClean="0">
                                      <a:latin typeface="Cambria Math" panose="02040503050406030204" pitchFamily="18" charset="0"/>
                                      <a:ea typeface="Cambria Math" panose="02040503050406030204" pitchFamily="18" charset="0"/>
                                    </a:rPr>
                                    <m:t>𝜎</m:t>
                                  </m:r>
                                  <m:r>
                                    <a:rPr lang="es-MX" sz="2400" b="0" i="1" smtClean="0">
                                      <a:latin typeface="Cambria Math" panose="02040503050406030204" pitchFamily="18" charset="0"/>
                                      <a:ea typeface="Cambria Math" panose="02040503050406030204" pitchFamily="18" charset="0"/>
                                    </a:rPr>
                                    <m:t>𝑔</m:t>
                                  </m:r>
                                  <m:d>
                                    <m:dPr>
                                      <m:ctrlPr>
                                        <a:rPr lang="es-MX" sz="2400" b="0" i="1" smtClean="0">
                                          <a:latin typeface="Cambria Math" panose="02040503050406030204" pitchFamily="18" charset="0"/>
                                          <a:ea typeface="Cambria Math" panose="02040503050406030204" pitchFamily="18" charset="0"/>
                                        </a:rPr>
                                      </m:ctrlPr>
                                    </m:dPr>
                                    <m:e>
                                      <m:sSub>
                                        <m:sSubPr>
                                          <m:ctrlPr>
                                            <a:rPr lang="es-MX" sz="2400" b="0" i="1" smtClean="0">
                                              <a:latin typeface="Cambria Math" panose="02040503050406030204" pitchFamily="18" charset="0"/>
                                              <a:ea typeface="Cambria Math" panose="02040503050406030204" pitchFamily="18" charset="0"/>
                                            </a:rPr>
                                          </m:ctrlPr>
                                        </m:sSubPr>
                                        <m:e>
                                          <m:r>
                                            <a:rPr lang="es-MX" sz="2400" b="0" i="1" smtClean="0">
                                              <a:latin typeface="Cambria Math" panose="02040503050406030204" pitchFamily="18" charset="0"/>
                                              <a:ea typeface="Cambria Math" panose="02040503050406030204" pitchFamily="18" charset="0"/>
                                            </a:rPr>
                                            <m:t>𝜌</m:t>
                                          </m:r>
                                        </m:e>
                                        <m:sub>
                                          <m:r>
                                            <a:rPr lang="es-MX" sz="2400" b="0" i="1" smtClean="0">
                                              <a:latin typeface="Cambria Math" panose="02040503050406030204" pitchFamily="18" charset="0"/>
                                              <a:ea typeface="Cambria Math" panose="02040503050406030204" pitchFamily="18" charset="0"/>
                                            </a:rPr>
                                            <m:t>𝐿</m:t>
                                          </m:r>
                                        </m:sub>
                                      </m:sSub>
                                      <m:r>
                                        <a:rPr lang="es-MX" sz="2400" b="0" i="1" smtClean="0">
                                          <a:latin typeface="Cambria Math" panose="02040503050406030204" pitchFamily="18" charset="0"/>
                                          <a:ea typeface="Cambria Math" panose="02040503050406030204" pitchFamily="18" charset="0"/>
                                        </a:rPr>
                                        <m:t>−</m:t>
                                      </m:r>
                                      <m:sSub>
                                        <m:sSubPr>
                                          <m:ctrlPr>
                                            <a:rPr lang="es-MX" sz="2400" b="0" i="1" smtClean="0">
                                              <a:latin typeface="Cambria Math" panose="02040503050406030204" pitchFamily="18" charset="0"/>
                                              <a:ea typeface="Cambria Math" panose="02040503050406030204" pitchFamily="18" charset="0"/>
                                            </a:rPr>
                                          </m:ctrlPr>
                                        </m:sSubPr>
                                        <m:e>
                                          <m:r>
                                            <a:rPr lang="es-MX" sz="2400" b="0" i="1" smtClean="0">
                                              <a:latin typeface="Cambria Math" panose="02040503050406030204" pitchFamily="18" charset="0"/>
                                              <a:ea typeface="Cambria Math" panose="02040503050406030204" pitchFamily="18" charset="0"/>
                                            </a:rPr>
                                            <m:t>𝜌</m:t>
                                          </m:r>
                                        </m:e>
                                        <m:sub>
                                          <m:r>
                                            <a:rPr lang="es-MX" sz="2400" b="0" i="1" smtClean="0">
                                              <a:latin typeface="Cambria Math" panose="02040503050406030204" pitchFamily="18" charset="0"/>
                                              <a:ea typeface="Cambria Math" panose="02040503050406030204" pitchFamily="18" charset="0"/>
                                            </a:rPr>
                                            <m:t>𝑣</m:t>
                                          </m:r>
                                        </m:sub>
                                      </m:sSub>
                                    </m:e>
                                  </m:d>
                                </m:num>
                                <m:den>
                                  <m:sSup>
                                    <m:sSupPr>
                                      <m:ctrlPr>
                                        <a:rPr lang="es-MX" sz="2400" b="0" i="1" smtClean="0">
                                          <a:latin typeface="Cambria Math" panose="02040503050406030204" pitchFamily="18" charset="0"/>
                                          <a:ea typeface="Cambria Math" panose="02040503050406030204" pitchFamily="18" charset="0"/>
                                        </a:rPr>
                                      </m:ctrlPr>
                                    </m:sSupPr>
                                    <m:e>
                                      <m:d>
                                        <m:dPr>
                                          <m:ctrlPr>
                                            <a:rPr lang="es-MX" sz="2400" b="0" i="1" smtClean="0">
                                              <a:latin typeface="Cambria Math" panose="02040503050406030204" pitchFamily="18" charset="0"/>
                                              <a:ea typeface="Cambria Math" panose="02040503050406030204" pitchFamily="18" charset="0"/>
                                            </a:rPr>
                                          </m:ctrlPr>
                                        </m:dPr>
                                        <m:e>
                                          <m:sSub>
                                            <m:sSubPr>
                                              <m:ctrlPr>
                                                <a:rPr lang="es-MX" sz="2400" b="0" i="1" smtClean="0">
                                                  <a:latin typeface="Cambria Math" panose="02040503050406030204" pitchFamily="18" charset="0"/>
                                                  <a:ea typeface="Cambria Math" panose="02040503050406030204" pitchFamily="18" charset="0"/>
                                                </a:rPr>
                                              </m:ctrlPr>
                                            </m:sSubPr>
                                            <m:e>
                                              <m:r>
                                                <a:rPr lang="es-MX" sz="2400" b="0" i="1" smtClean="0">
                                                  <a:latin typeface="Cambria Math" panose="02040503050406030204" pitchFamily="18" charset="0"/>
                                                  <a:ea typeface="Cambria Math" panose="02040503050406030204" pitchFamily="18" charset="0"/>
                                                </a:rPr>
                                                <m:t>𝜌</m:t>
                                              </m:r>
                                            </m:e>
                                            <m:sub>
                                              <m:r>
                                                <a:rPr lang="es-MX" sz="2400" b="0" i="1" smtClean="0">
                                                  <a:latin typeface="Cambria Math" panose="02040503050406030204" pitchFamily="18" charset="0"/>
                                                  <a:ea typeface="Cambria Math" panose="02040503050406030204" pitchFamily="18" charset="0"/>
                                                </a:rPr>
                                                <m:t>𝐿</m:t>
                                              </m:r>
                                            </m:sub>
                                          </m:sSub>
                                          <m:r>
                                            <a:rPr lang="es-MX" sz="2400" b="0" i="1" smtClean="0">
                                              <a:latin typeface="Cambria Math" panose="02040503050406030204" pitchFamily="18" charset="0"/>
                                              <a:ea typeface="Cambria Math" panose="02040503050406030204" pitchFamily="18" charset="0"/>
                                            </a:rPr>
                                            <m:t>+</m:t>
                                          </m:r>
                                          <m:sSub>
                                            <m:sSubPr>
                                              <m:ctrlPr>
                                                <a:rPr lang="es-MX" sz="2400" b="0" i="1" smtClean="0">
                                                  <a:latin typeface="Cambria Math" panose="02040503050406030204" pitchFamily="18" charset="0"/>
                                                  <a:ea typeface="Cambria Math" panose="02040503050406030204" pitchFamily="18" charset="0"/>
                                                </a:rPr>
                                              </m:ctrlPr>
                                            </m:sSubPr>
                                            <m:e>
                                              <m:r>
                                                <a:rPr lang="es-MX" sz="2400" b="0" i="1" smtClean="0">
                                                  <a:latin typeface="Cambria Math" panose="02040503050406030204" pitchFamily="18" charset="0"/>
                                                  <a:ea typeface="Cambria Math" panose="02040503050406030204" pitchFamily="18" charset="0"/>
                                                </a:rPr>
                                                <m:t>𝜌</m:t>
                                              </m:r>
                                            </m:e>
                                            <m:sub>
                                              <m:r>
                                                <a:rPr lang="es-MX" sz="2400" b="0" i="1" smtClean="0">
                                                  <a:latin typeface="Cambria Math" panose="02040503050406030204" pitchFamily="18" charset="0"/>
                                                  <a:ea typeface="Cambria Math" panose="02040503050406030204" pitchFamily="18" charset="0"/>
                                                </a:rPr>
                                                <m:t>𝑣</m:t>
                                              </m:r>
                                            </m:sub>
                                          </m:sSub>
                                        </m:e>
                                      </m:d>
                                    </m:e>
                                    <m:sup>
                                      <m:r>
                                        <a:rPr lang="es-MX" sz="2400" b="0" i="1" smtClean="0">
                                          <a:latin typeface="Cambria Math" panose="02040503050406030204" pitchFamily="18" charset="0"/>
                                          <a:ea typeface="Cambria Math" panose="02040503050406030204" pitchFamily="18" charset="0"/>
                                        </a:rPr>
                                        <m:t>2</m:t>
                                      </m:r>
                                    </m:sup>
                                  </m:sSup>
                                </m:den>
                              </m:f>
                            </m:e>
                          </m:d>
                        </m:e>
                        <m:sup>
                          <m:f>
                            <m:fPr>
                              <m:ctrlPr>
                                <a:rPr lang="es-MX" sz="2400" b="0" i="1" smtClean="0">
                                  <a:latin typeface="Cambria Math" panose="02040503050406030204" pitchFamily="18" charset="0"/>
                                </a:rPr>
                              </m:ctrlPr>
                            </m:fPr>
                            <m:num>
                              <m:r>
                                <a:rPr lang="es-MX" sz="2400" b="0" i="1" smtClean="0">
                                  <a:latin typeface="Cambria Math" panose="02040503050406030204" pitchFamily="18" charset="0"/>
                                </a:rPr>
                                <m:t>1</m:t>
                              </m:r>
                            </m:num>
                            <m:den>
                              <m:r>
                                <a:rPr lang="es-MX" sz="2400" b="0" i="1" smtClean="0">
                                  <a:latin typeface="Cambria Math" panose="02040503050406030204" pitchFamily="18" charset="0"/>
                                </a:rPr>
                                <m:t>4</m:t>
                              </m:r>
                            </m:den>
                          </m:f>
                        </m:sup>
                      </m:sSup>
                    </m:oMath>
                  </m:oMathPara>
                </a14:m>
                <a:endParaRPr lang="es-MX" sz="2400" dirty="0"/>
              </a:p>
            </p:txBody>
          </p:sp>
        </mc:Choice>
        <mc:Fallback xmlns="">
          <p:sp>
            <p:nvSpPr>
              <p:cNvPr id="2" name="CuadroTexto 1"/>
              <p:cNvSpPr txBox="1">
                <a:spLocks noRot="1" noChangeAspect="1" noMove="1" noResize="1" noEditPoints="1" noAdjustHandles="1" noChangeArrowheads="1" noChangeShapeType="1" noTextEdit="1"/>
              </p:cNvSpPr>
              <p:nvPr/>
            </p:nvSpPr>
            <p:spPr>
              <a:xfrm>
                <a:off x="3812146" y="2502164"/>
                <a:ext cx="4512069" cy="1025602"/>
              </a:xfrm>
              <a:prstGeom prst="rect">
                <a:avLst/>
              </a:prstGeom>
              <a:blipFill rotWithShape="0">
                <a:blip r:embed="rId3" cstate="print"/>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4" name="CuadroTexto 3"/>
              <p:cNvSpPr txBox="1"/>
              <p:nvPr/>
            </p:nvSpPr>
            <p:spPr>
              <a:xfrm>
                <a:off x="2987899" y="4266466"/>
                <a:ext cx="6802824" cy="106612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MX" sz="2400" b="0" i="1" smtClean="0">
                          <a:latin typeface="Cambria Math" panose="02040503050406030204" pitchFamily="18" charset="0"/>
                        </a:rPr>
                        <m:t>h</m:t>
                      </m:r>
                      <m:r>
                        <a:rPr lang="es-MX" sz="2400" b="0" i="1" smtClean="0">
                          <a:latin typeface="Cambria Math" panose="02040503050406030204" pitchFamily="18" charset="0"/>
                        </a:rPr>
                        <m:t>=</m:t>
                      </m:r>
                      <m:r>
                        <a:rPr lang="es-MX" sz="2400" b="0" i="1" smtClean="0">
                          <a:latin typeface="Cambria Math" panose="02040503050406030204" pitchFamily="18" charset="0"/>
                        </a:rPr>
                        <m:t>𝐶</m:t>
                      </m:r>
                      <m:sSup>
                        <m:sSupPr>
                          <m:ctrlPr>
                            <a:rPr lang="es-MX" sz="2400" b="0" i="1" smtClean="0">
                              <a:latin typeface="Cambria Math" panose="02040503050406030204" pitchFamily="18" charset="0"/>
                            </a:rPr>
                          </m:ctrlPr>
                        </m:sSupPr>
                        <m:e>
                          <m:d>
                            <m:dPr>
                              <m:begChr m:val="["/>
                              <m:endChr m:val="]"/>
                              <m:ctrlPr>
                                <a:rPr lang="es-MX" sz="2400" b="0" i="1" smtClean="0">
                                  <a:latin typeface="Cambria Math" panose="02040503050406030204" pitchFamily="18" charset="0"/>
                                </a:rPr>
                              </m:ctrlPr>
                            </m:dPr>
                            <m:e>
                              <m:f>
                                <m:fPr>
                                  <m:ctrlPr>
                                    <a:rPr lang="es-MX" sz="2400" i="1">
                                      <a:latin typeface="Cambria Math" panose="02040503050406030204" pitchFamily="18" charset="0"/>
                                    </a:rPr>
                                  </m:ctrlPr>
                                </m:fPr>
                                <m:num>
                                  <m:sSubSup>
                                    <m:sSubSupPr>
                                      <m:ctrlPr>
                                        <a:rPr lang="es-MX" sz="2400" i="1">
                                          <a:latin typeface="Cambria Math" panose="02040503050406030204" pitchFamily="18" charset="0"/>
                                        </a:rPr>
                                      </m:ctrlPr>
                                    </m:sSubSupPr>
                                    <m:e>
                                      <m:r>
                                        <a:rPr lang="es-MX" sz="2400" i="1">
                                          <a:latin typeface="Cambria Math" panose="02040503050406030204" pitchFamily="18" charset="0"/>
                                        </a:rPr>
                                        <m:t>𝑘</m:t>
                                      </m:r>
                                    </m:e>
                                    <m:sub>
                                      <m:r>
                                        <a:rPr lang="es-MX" sz="2400" i="1">
                                          <a:latin typeface="Cambria Math" panose="02040503050406030204" pitchFamily="18" charset="0"/>
                                        </a:rPr>
                                        <m:t>𝑣</m:t>
                                      </m:r>
                                    </m:sub>
                                    <m:sup>
                                      <m:r>
                                        <a:rPr lang="es-MX" sz="2400" i="1">
                                          <a:latin typeface="Cambria Math" panose="02040503050406030204" pitchFamily="18" charset="0"/>
                                        </a:rPr>
                                        <m:t>3</m:t>
                                      </m:r>
                                    </m:sup>
                                  </m:sSubSup>
                                  <m:sSub>
                                    <m:sSubPr>
                                      <m:ctrlPr>
                                        <a:rPr lang="es-MX" sz="2400" i="1">
                                          <a:latin typeface="Cambria Math" panose="02040503050406030204" pitchFamily="18" charset="0"/>
                                        </a:rPr>
                                      </m:ctrlPr>
                                    </m:sSubPr>
                                    <m:e>
                                      <m:r>
                                        <a:rPr lang="es-MX" sz="2400" i="1">
                                          <a:latin typeface="Cambria Math" panose="02040503050406030204" pitchFamily="18" charset="0"/>
                                          <a:ea typeface="Cambria Math" panose="02040503050406030204" pitchFamily="18" charset="0"/>
                                        </a:rPr>
                                        <m:t>𝜌</m:t>
                                      </m:r>
                                    </m:e>
                                    <m:sub>
                                      <m:r>
                                        <a:rPr lang="es-MX" sz="2400" i="1">
                                          <a:latin typeface="Cambria Math" panose="02040503050406030204" pitchFamily="18" charset="0"/>
                                        </a:rPr>
                                        <m:t>𝑣</m:t>
                                      </m:r>
                                    </m:sub>
                                  </m:sSub>
                                  <m:r>
                                    <a:rPr lang="es-MX" sz="2400" i="1">
                                      <a:latin typeface="Cambria Math" panose="02040503050406030204" pitchFamily="18" charset="0"/>
                                    </a:rPr>
                                    <m:t>𝑔</m:t>
                                  </m:r>
                                  <m:d>
                                    <m:dPr>
                                      <m:ctrlPr>
                                        <a:rPr lang="es-MX" sz="2400" i="1">
                                          <a:latin typeface="Cambria Math" panose="02040503050406030204" pitchFamily="18" charset="0"/>
                                        </a:rPr>
                                      </m:ctrlPr>
                                    </m:dPr>
                                    <m:e>
                                      <m:sSub>
                                        <m:sSubPr>
                                          <m:ctrlPr>
                                            <a:rPr lang="es-MX" sz="2400" i="1">
                                              <a:latin typeface="Cambria Math" panose="02040503050406030204" pitchFamily="18" charset="0"/>
                                            </a:rPr>
                                          </m:ctrlPr>
                                        </m:sSubPr>
                                        <m:e>
                                          <m:r>
                                            <a:rPr lang="es-MX" sz="2400" i="1">
                                              <a:latin typeface="Cambria Math" panose="02040503050406030204" pitchFamily="18" charset="0"/>
                                              <a:ea typeface="Cambria Math" panose="02040503050406030204" pitchFamily="18" charset="0"/>
                                            </a:rPr>
                                            <m:t>𝜌</m:t>
                                          </m:r>
                                        </m:e>
                                        <m:sub>
                                          <m:r>
                                            <a:rPr lang="es-MX" sz="2400" i="1">
                                              <a:latin typeface="Cambria Math" panose="02040503050406030204" pitchFamily="18" charset="0"/>
                                            </a:rPr>
                                            <m:t>𝐿</m:t>
                                          </m:r>
                                        </m:sub>
                                      </m:sSub>
                                      <m:r>
                                        <a:rPr lang="es-MX" sz="2400" i="1">
                                          <a:latin typeface="Cambria Math" panose="02040503050406030204" pitchFamily="18" charset="0"/>
                                        </a:rPr>
                                        <m:t>−</m:t>
                                      </m:r>
                                      <m:sSub>
                                        <m:sSubPr>
                                          <m:ctrlPr>
                                            <a:rPr lang="es-MX" sz="2400" i="1">
                                              <a:latin typeface="Cambria Math" panose="02040503050406030204" pitchFamily="18" charset="0"/>
                                            </a:rPr>
                                          </m:ctrlPr>
                                        </m:sSubPr>
                                        <m:e>
                                          <m:r>
                                            <a:rPr lang="es-MX" sz="2400" i="1">
                                              <a:latin typeface="Cambria Math" panose="02040503050406030204" pitchFamily="18" charset="0"/>
                                              <a:ea typeface="Cambria Math" panose="02040503050406030204" pitchFamily="18" charset="0"/>
                                            </a:rPr>
                                            <m:t>𝜌</m:t>
                                          </m:r>
                                        </m:e>
                                        <m:sub>
                                          <m:r>
                                            <a:rPr lang="es-MX" sz="2400" i="1">
                                              <a:latin typeface="Cambria Math" panose="02040503050406030204" pitchFamily="18" charset="0"/>
                                            </a:rPr>
                                            <m:t>𝑣</m:t>
                                          </m:r>
                                        </m:sub>
                                      </m:sSub>
                                    </m:e>
                                  </m:d>
                                  <m:d>
                                    <m:dPr>
                                      <m:begChr m:val="{"/>
                                      <m:endChr m:val="}"/>
                                      <m:ctrlPr>
                                        <a:rPr lang="es-MX" sz="2400" i="1">
                                          <a:latin typeface="Cambria Math" panose="02040503050406030204" pitchFamily="18" charset="0"/>
                                        </a:rPr>
                                      </m:ctrlPr>
                                    </m:dPr>
                                    <m:e>
                                      <m:sSub>
                                        <m:sSubPr>
                                          <m:ctrlPr>
                                            <a:rPr lang="es-MX" sz="2400" i="1">
                                              <a:latin typeface="Cambria Math" panose="02040503050406030204" pitchFamily="18" charset="0"/>
                                            </a:rPr>
                                          </m:ctrlPr>
                                        </m:sSubPr>
                                        <m:e>
                                          <m:r>
                                            <a:rPr lang="es-MX" sz="2400" i="1">
                                              <a:latin typeface="Cambria Math" panose="02040503050406030204" pitchFamily="18" charset="0"/>
                                              <a:ea typeface="Cambria Math" panose="02040503050406030204" pitchFamily="18" charset="0"/>
                                            </a:rPr>
                                            <m:t>∆</m:t>
                                          </m:r>
                                          <m:r>
                                            <a:rPr lang="es-MX" sz="2400" i="1">
                                              <a:latin typeface="Cambria Math" panose="02040503050406030204" pitchFamily="18" charset="0"/>
                                            </a:rPr>
                                            <m:t>h</m:t>
                                          </m:r>
                                        </m:e>
                                        <m:sub>
                                          <m:r>
                                            <a:rPr lang="es-MX" sz="2400" i="1">
                                              <a:latin typeface="Cambria Math" panose="02040503050406030204" pitchFamily="18" charset="0"/>
                                            </a:rPr>
                                            <m:t>𝑓𝑔</m:t>
                                          </m:r>
                                        </m:sub>
                                      </m:sSub>
                                      <m:r>
                                        <a:rPr lang="es-MX" sz="2400" i="1">
                                          <a:latin typeface="Cambria Math" panose="02040503050406030204" pitchFamily="18" charset="0"/>
                                        </a:rPr>
                                        <m:t>+0.4</m:t>
                                      </m:r>
                                      <m:sSub>
                                        <m:sSubPr>
                                          <m:ctrlPr>
                                            <a:rPr lang="es-MX" sz="2400" i="1">
                                              <a:latin typeface="Cambria Math" panose="02040503050406030204" pitchFamily="18" charset="0"/>
                                            </a:rPr>
                                          </m:ctrlPr>
                                        </m:sSubPr>
                                        <m:e>
                                          <m:r>
                                            <a:rPr lang="es-MX" sz="2400" i="1">
                                              <a:latin typeface="Cambria Math" panose="02040503050406030204" pitchFamily="18" charset="0"/>
                                            </a:rPr>
                                            <m:t>𝑐</m:t>
                                          </m:r>
                                        </m:e>
                                        <m:sub>
                                          <m:r>
                                            <a:rPr lang="es-MX" sz="2400" i="1">
                                              <a:latin typeface="Cambria Math" panose="02040503050406030204" pitchFamily="18" charset="0"/>
                                            </a:rPr>
                                            <m:t>𝑝𝑣</m:t>
                                          </m:r>
                                        </m:sub>
                                      </m:sSub>
                                      <m:d>
                                        <m:dPr>
                                          <m:ctrlPr>
                                            <a:rPr lang="es-MX" sz="2400" i="1">
                                              <a:latin typeface="Cambria Math" panose="02040503050406030204" pitchFamily="18" charset="0"/>
                                            </a:rPr>
                                          </m:ctrlPr>
                                        </m:dPr>
                                        <m:e>
                                          <m:sSub>
                                            <m:sSubPr>
                                              <m:ctrlPr>
                                                <a:rPr lang="es-MX" sz="2400" i="1">
                                                  <a:latin typeface="Cambria Math" panose="02040503050406030204" pitchFamily="18" charset="0"/>
                                                </a:rPr>
                                              </m:ctrlPr>
                                            </m:sSubPr>
                                            <m:e>
                                              <m:r>
                                                <a:rPr lang="es-MX" sz="2400" i="1">
                                                  <a:latin typeface="Cambria Math" panose="02040503050406030204" pitchFamily="18" charset="0"/>
                                                </a:rPr>
                                                <m:t>𝑇</m:t>
                                              </m:r>
                                            </m:e>
                                            <m:sub>
                                              <m:r>
                                                <a:rPr lang="es-MX" sz="2400" i="1">
                                                  <a:latin typeface="Cambria Math" panose="02040503050406030204" pitchFamily="18" charset="0"/>
                                                </a:rPr>
                                                <m:t>𝑠</m:t>
                                              </m:r>
                                            </m:sub>
                                          </m:sSub>
                                          <m:r>
                                            <a:rPr lang="es-MX" sz="2400" i="1">
                                              <a:latin typeface="Cambria Math" panose="02040503050406030204" pitchFamily="18" charset="0"/>
                                            </a:rPr>
                                            <m:t>−</m:t>
                                          </m:r>
                                          <m:sSub>
                                            <m:sSubPr>
                                              <m:ctrlPr>
                                                <a:rPr lang="es-MX" sz="2400" i="1">
                                                  <a:latin typeface="Cambria Math" panose="02040503050406030204" pitchFamily="18" charset="0"/>
                                                </a:rPr>
                                              </m:ctrlPr>
                                            </m:sSubPr>
                                            <m:e>
                                              <m:r>
                                                <a:rPr lang="es-MX" sz="2400" i="1">
                                                  <a:latin typeface="Cambria Math" panose="02040503050406030204" pitchFamily="18" charset="0"/>
                                                </a:rPr>
                                                <m:t>𝑇</m:t>
                                              </m:r>
                                            </m:e>
                                            <m:sub>
                                              <m:r>
                                                <a:rPr lang="es-MX" sz="2400" i="1">
                                                  <a:latin typeface="Cambria Math" panose="02040503050406030204" pitchFamily="18" charset="0"/>
                                                </a:rPr>
                                                <m:t>𝑠𝑎𝑡</m:t>
                                              </m:r>
                                            </m:sub>
                                          </m:sSub>
                                        </m:e>
                                      </m:d>
                                    </m:e>
                                  </m:d>
                                </m:num>
                                <m:den>
                                  <m:sSub>
                                    <m:sSubPr>
                                      <m:ctrlPr>
                                        <a:rPr lang="es-MX" sz="2400" i="1">
                                          <a:latin typeface="Cambria Math" panose="02040503050406030204" pitchFamily="18" charset="0"/>
                                        </a:rPr>
                                      </m:ctrlPr>
                                    </m:sSubPr>
                                    <m:e>
                                      <m:r>
                                        <a:rPr lang="es-MX" sz="2400" i="1">
                                          <a:latin typeface="Cambria Math" panose="02040503050406030204" pitchFamily="18" charset="0"/>
                                        </a:rPr>
                                        <m:t>𝐷</m:t>
                                      </m:r>
                                    </m:e>
                                    <m:sub>
                                      <m:r>
                                        <a:rPr lang="es-MX" sz="2400" i="1">
                                          <a:latin typeface="Cambria Math" panose="02040503050406030204" pitchFamily="18" charset="0"/>
                                        </a:rPr>
                                        <m:t>𝑜</m:t>
                                      </m:r>
                                    </m:sub>
                                  </m:sSub>
                                  <m:sSub>
                                    <m:sSubPr>
                                      <m:ctrlPr>
                                        <a:rPr lang="es-MX" sz="2400" i="1">
                                          <a:latin typeface="Cambria Math" panose="02040503050406030204" pitchFamily="18" charset="0"/>
                                        </a:rPr>
                                      </m:ctrlPr>
                                    </m:sSubPr>
                                    <m:e>
                                      <m:r>
                                        <a:rPr lang="es-MX" sz="2400" i="1">
                                          <a:latin typeface="Cambria Math" panose="02040503050406030204" pitchFamily="18" charset="0"/>
                                          <a:ea typeface="Cambria Math" panose="02040503050406030204" pitchFamily="18" charset="0"/>
                                        </a:rPr>
                                        <m:t>𝜇</m:t>
                                      </m:r>
                                    </m:e>
                                    <m:sub>
                                      <m:r>
                                        <a:rPr lang="es-MX" sz="2400" i="1">
                                          <a:latin typeface="Cambria Math" panose="02040503050406030204" pitchFamily="18" charset="0"/>
                                        </a:rPr>
                                        <m:t>𝑣</m:t>
                                      </m:r>
                                    </m:sub>
                                  </m:sSub>
                                  <m:d>
                                    <m:dPr>
                                      <m:ctrlPr>
                                        <a:rPr lang="es-MX" sz="2400" i="1">
                                          <a:latin typeface="Cambria Math" panose="02040503050406030204" pitchFamily="18" charset="0"/>
                                        </a:rPr>
                                      </m:ctrlPr>
                                    </m:dPr>
                                    <m:e>
                                      <m:sSub>
                                        <m:sSubPr>
                                          <m:ctrlPr>
                                            <a:rPr lang="es-MX" sz="2400" i="1">
                                              <a:latin typeface="Cambria Math" panose="02040503050406030204" pitchFamily="18" charset="0"/>
                                            </a:rPr>
                                          </m:ctrlPr>
                                        </m:sSubPr>
                                        <m:e>
                                          <m:r>
                                            <a:rPr lang="es-MX" sz="2400" i="1">
                                              <a:latin typeface="Cambria Math" panose="02040503050406030204" pitchFamily="18" charset="0"/>
                                            </a:rPr>
                                            <m:t>𝑇</m:t>
                                          </m:r>
                                        </m:e>
                                        <m:sub>
                                          <m:r>
                                            <a:rPr lang="es-MX" sz="2400" i="1">
                                              <a:latin typeface="Cambria Math" panose="02040503050406030204" pitchFamily="18" charset="0"/>
                                            </a:rPr>
                                            <m:t>𝑠</m:t>
                                          </m:r>
                                        </m:sub>
                                      </m:sSub>
                                      <m:r>
                                        <a:rPr lang="es-MX" sz="2400" i="1">
                                          <a:latin typeface="Cambria Math" panose="02040503050406030204" pitchFamily="18" charset="0"/>
                                        </a:rPr>
                                        <m:t>−</m:t>
                                      </m:r>
                                      <m:sSub>
                                        <m:sSubPr>
                                          <m:ctrlPr>
                                            <a:rPr lang="es-MX" sz="2400" i="1">
                                              <a:latin typeface="Cambria Math" panose="02040503050406030204" pitchFamily="18" charset="0"/>
                                            </a:rPr>
                                          </m:ctrlPr>
                                        </m:sSubPr>
                                        <m:e>
                                          <m:r>
                                            <a:rPr lang="es-MX" sz="2400" i="1">
                                              <a:latin typeface="Cambria Math" panose="02040503050406030204" pitchFamily="18" charset="0"/>
                                            </a:rPr>
                                            <m:t>𝑇</m:t>
                                          </m:r>
                                        </m:e>
                                        <m:sub>
                                          <m:r>
                                            <a:rPr lang="es-MX" sz="2400" i="1">
                                              <a:latin typeface="Cambria Math" panose="02040503050406030204" pitchFamily="18" charset="0"/>
                                            </a:rPr>
                                            <m:t>𝑠𝑎𝑡</m:t>
                                          </m:r>
                                        </m:sub>
                                      </m:sSub>
                                    </m:e>
                                  </m:d>
                                </m:den>
                              </m:f>
                            </m:e>
                          </m:d>
                        </m:e>
                        <m:sup>
                          <m:f>
                            <m:fPr>
                              <m:ctrlPr>
                                <a:rPr lang="es-MX" sz="2400" b="0" i="1" smtClean="0">
                                  <a:latin typeface="Cambria Math" panose="02040503050406030204" pitchFamily="18" charset="0"/>
                                </a:rPr>
                              </m:ctrlPr>
                            </m:fPr>
                            <m:num>
                              <m:r>
                                <a:rPr lang="es-MX" sz="2400" b="0" i="1" smtClean="0">
                                  <a:latin typeface="Cambria Math" panose="02040503050406030204" pitchFamily="18" charset="0"/>
                                </a:rPr>
                                <m:t>1</m:t>
                              </m:r>
                            </m:num>
                            <m:den>
                              <m:r>
                                <a:rPr lang="es-MX" sz="2400" b="0" i="1" smtClean="0">
                                  <a:latin typeface="Cambria Math" panose="02040503050406030204" pitchFamily="18" charset="0"/>
                                </a:rPr>
                                <m:t>4</m:t>
                              </m:r>
                            </m:den>
                          </m:f>
                        </m:sup>
                      </m:sSup>
                    </m:oMath>
                  </m:oMathPara>
                </a14:m>
                <a:endParaRPr lang="es-MX" sz="2400" dirty="0"/>
              </a:p>
            </p:txBody>
          </p:sp>
        </mc:Choice>
        <mc:Fallback xmlns="">
          <p:sp>
            <p:nvSpPr>
              <p:cNvPr id="4" name="CuadroTexto 3"/>
              <p:cNvSpPr txBox="1">
                <a:spLocks noRot="1" noChangeAspect="1" noMove="1" noResize="1" noEditPoints="1" noAdjustHandles="1" noChangeArrowheads="1" noChangeShapeType="1" noTextEdit="1"/>
              </p:cNvSpPr>
              <p:nvPr/>
            </p:nvSpPr>
            <p:spPr>
              <a:xfrm>
                <a:off x="2987899" y="4266466"/>
                <a:ext cx="6802824" cy="1066126"/>
              </a:xfrm>
              <a:prstGeom prst="rect">
                <a:avLst/>
              </a:prstGeom>
              <a:blipFill rotWithShape="0">
                <a:blip r:embed="rId4" cstate="print"/>
                <a:stretch>
                  <a:fillRect/>
                </a:stretch>
              </a:blipFill>
            </p:spPr>
            <p:txBody>
              <a:bodyPr/>
              <a:lstStyle/>
              <a:p>
                <a:r>
                  <a:rPr lang="es-MX">
                    <a:noFill/>
                  </a:rPr>
                  <a:t> </a:t>
                </a:r>
              </a:p>
            </p:txBody>
          </p:sp>
        </mc:Fallback>
      </mc:AlternateContent>
    </p:spTree>
    <p:extLst>
      <p:ext uri="{BB962C8B-B14F-4D97-AF65-F5344CB8AC3E}">
        <p14:creationId xmlns:p14="http://schemas.microsoft.com/office/powerpoint/2010/main" val="5831012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87440" y="267280"/>
            <a:ext cx="10515600" cy="6249429"/>
          </a:xfrm>
        </p:spPr>
        <p:txBody>
          <a:bodyPr>
            <a:normAutofit/>
          </a:bodyPr>
          <a:lstStyle/>
          <a:p>
            <a:pPr marL="0" indent="0">
              <a:buNone/>
            </a:pPr>
            <a:r>
              <a:rPr lang="es-MX" sz="2400" dirty="0" err="1"/>
              <a:t>Berenson</a:t>
            </a:r>
            <a:r>
              <a:rPr lang="es-MX" sz="2400" dirty="0"/>
              <a:t> ha modificado la ecuación</a:t>
            </a:r>
          </a:p>
          <a:p>
            <a:pPr marL="0" indent="0">
              <a:buNone/>
            </a:pPr>
            <a:endParaRPr lang="es-MX" sz="2400" dirty="0"/>
          </a:p>
          <a:p>
            <a:pPr marL="0" indent="0">
              <a:buNone/>
            </a:pPr>
            <a:endParaRPr lang="es-MX" sz="2400" dirty="0"/>
          </a:p>
          <a:p>
            <a:pPr marL="0" indent="0">
              <a:buNone/>
            </a:pPr>
            <a:endParaRPr lang="es-MX" sz="2400" dirty="0"/>
          </a:p>
          <a:p>
            <a:pPr marL="0" indent="0">
              <a:buNone/>
            </a:pPr>
            <a:endParaRPr lang="es-MX" sz="2400" dirty="0"/>
          </a:p>
          <a:p>
            <a:pPr marL="0" indent="0">
              <a:buNone/>
            </a:pPr>
            <a:r>
              <a:rPr lang="es-MX" b="1" i="1" dirty="0"/>
              <a:t>Procedimiento</a:t>
            </a:r>
            <a:endParaRPr lang="es-MX" sz="2400" b="1" i="1" dirty="0"/>
          </a:p>
          <a:p>
            <a:pPr marL="0" indent="0">
              <a:buNone/>
            </a:pPr>
            <a:r>
              <a:rPr lang="es-MX" sz="2400" dirty="0"/>
              <a:t>Calentar la </a:t>
            </a:r>
            <a:r>
              <a:rPr lang="es-MX" sz="2400"/>
              <a:t>placa a </a:t>
            </a:r>
            <a:r>
              <a:rPr lang="es-MX" sz="2400" dirty="0"/>
              <a:t>la temperatura de prueba y esperar a que sea estable.</a:t>
            </a:r>
          </a:p>
          <a:p>
            <a:pPr marL="0" indent="0">
              <a:buNone/>
            </a:pPr>
            <a:r>
              <a:rPr lang="es-MX" sz="2400" dirty="0"/>
              <a:t>Con un gotero, depositar de una a cinco gotas sobre la placa caliente.</a:t>
            </a:r>
          </a:p>
          <a:p>
            <a:pPr marL="0" indent="0">
              <a:buNone/>
            </a:pPr>
            <a:r>
              <a:rPr lang="es-MX" sz="2400" dirty="0"/>
              <a:t>Contar el tiempo a partir de este momento hasta que la gota se evapore completamente.</a:t>
            </a:r>
          </a:p>
          <a:p>
            <a:pPr marL="0" indent="0">
              <a:buNone/>
            </a:pPr>
            <a:r>
              <a:rPr lang="es-MX" sz="2400" dirty="0"/>
              <a:t>Cambiar la temperatura y repetir procedimiento.</a:t>
            </a:r>
          </a:p>
          <a:p>
            <a:pPr marL="0" indent="0">
              <a:buNone/>
            </a:pPr>
            <a:endParaRPr lang="es-MX" sz="2400" dirty="0"/>
          </a:p>
          <a:p>
            <a:pPr marL="0" indent="0">
              <a:buNone/>
            </a:pPr>
            <a:endParaRPr lang="es-MX" sz="2400" dirty="0"/>
          </a:p>
        </p:txBody>
      </p:sp>
      <p:pic>
        <p:nvPicPr>
          <p:cNvPr id="4098" name="Picture 2" descr="h=0.425{{\left[ \frac{k_{vf}^{3}{{\rho }_{vf}}g\left( {{\rho }_{L}}-{{\rho }_{v}} \right)\left( {{h}_{fg}}+0.4{{c}_{pv}}\left( {{T}_{s}}-{{T}_{sat}} \right) \right)}{{{\mu }_{vf}}\left( {{T}_{s}}-{{T}_{sat}} \right)\sqrt{\sigma /g\left( {{\rho }_{L}}-{{\rho }_{v}} \right)}} \right]}^{{}^{1}\!\!\diagup\!\!{}_{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73771" y="751267"/>
            <a:ext cx="6151107" cy="858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95214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244699"/>
            <a:ext cx="10515600" cy="5932264"/>
          </a:xfrm>
        </p:spPr>
        <p:txBody>
          <a:bodyPr>
            <a:normAutofit/>
          </a:bodyPr>
          <a:lstStyle/>
          <a:p>
            <a:r>
              <a:rPr lang="es-MX" sz="2400" dirty="0" err="1"/>
              <a:t>Tips</a:t>
            </a:r>
            <a:endParaRPr lang="es-MX" sz="2400" dirty="0"/>
          </a:p>
          <a:p>
            <a:pPr marL="0" indent="0">
              <a:buNone/>
            </a:pPr>
            <a:r>
              <a:rPr lang="es-MX" sz="2400" dirty="0"/>
              <a:t>Depositar pocas gotas para evitar choque térmico con la placa</a:t>
            </a:r>
          </a:p>
          <a:p>
            <a:pPr marL="0" indent="0">
              <a:buNone/>
            </a:pPr>
            <a:r>
              <a:rPr lang="es-MX" sz="2400" dirty="0"/>
              <a:t>Observar que la gota se deslice libremente sobre la superficie, lo que significa que flota sobre una capa de vapor</a:t>
            </a:r>
          </a:p>
          <a:p>
            <a:pPr marL="0" indent="0">
              <a:buNone/>
            </a:pPr>
            <a:r>
              <a:rPr lang="es-MX" sz="2400" dirty="0"/>
              <a:t>Buscar que el tiempo describa una gráfica inversa a la mostrada en la explicación</a:t>
            </a:r>
          </a:p>
          <a:p>
            <a:pPr marL="0" indent="0">
              <a:buNone/>
            </a:pPr>
            <a:endParaRPr lang="es-MX" sz="2400" dirty="0"/>
          </a:p>
          <a:p>
            <a:pPr marL="0" indent="0">
              <a:buNone/>
            </a:pPr>
            <a:r>
              <a:rPr lang="es-MX" b="1" i="1" dirty="0"/>
              <a:t>Reporte</a:t>
            </a:r>
            <a:endParaRPr lang="es-MX" sz="2400" b="1" i="1" dirty="0"/>
          </a:p>
          <a:p>
            <a:pPr marL="0" indent="0">
              <a:buNone/>
            </a:pPr>
            <a:r>
              <a:rPr lang="es-MX" sz="2400" dirty="0"/>
              <a:t>Calcular la h de acuerdo con las ecuaciones mostradas. </a:t>
            </a:r>
          </a:p>
          <a:p>
            <a:pPr marL="0" indent="0">
              <a:buNone/>
            </a:pPr>
            <a:r>
              <a:rPr lang="es-MX" sz="2400" dirty="0"/>
              <a:t>Explicar el mecanismo que domina la transferencia de calor, de acuerdo con resultados y lo observado en </a:t>
            </a:r>
            <a:r>
              <a:rPr lang="es-MX" sz="2400"/>
              <a:t>la experimentación.</a:t>
            </a:r>
          </a:p>
          <a:p>
            <a:pPr marL="0" indent="0">
              <a:buNone/>
            </a:pPr>
            <a:endParaRPr lang="es-MX" sz="2400" dirty="0"/>
          </a:p>
        </p:txBody>
      </p:sp>
    </p:spTree>
    <p:extLst>
      <p:ext uri="{BB962C8B-B14F-4D97-AF65-F5344CB8AC3E}">
        <p14:creationId xmlns:p14="http://schemas.microsoft.com/office/powerpoint/2010/main" val="3815739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536396"/>
          </a:xfrm>
        </p:spPr>
        <p:txBody>
          <a:bodyPr>
            <a:normAutofit fontScale="90000"/>
          </a:bodyPr>
          <a:lstStyle/>
          <a:p>
            <a:r>
              <a:rPr lang="es-MX" dirty="0"/>
              <a:t>Calendario Grupo 006</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776682804"/>
              </p:ext>
            </p:extLst>
          </p:nvPr>
        </p:nvGraphicFramePr>
        <p:xfrm>
          <a:off x="321970" y="1825625"/>
          <a:ext cx="11407525" cy="2225040"/>
        </p:xfrm>
        <a:graphic>
          <a:graphicData uri="http://schemas.openxmlformats.org/drawingml/2006/table">
            <a:tbl>
              <a:tblPr firstRow="1" bandRow="1">
                <a:tableStyleId>{5C22544A-7EE6-4342-B048-85BDC9FD1C3A}</a:tableStyleId>
              </a:tblPr>
              <a:tblGrid>
                <a:gridCol w="887540">
                  <a:extLst>
                    <a:ext uri="{9D8B030D-6E8A-4147-A177-3AD203B41FA5}">
                      <a16:colId xmlns:a16="http://schemas.microsoft.com/office/drawing/2014/main" val="20000"/>
                    </a:ext>
                  </a:extLst>
                </a:gridCol>
                <a:gridCol w="877056">
                  <a:extLst>
                    <a:ext uri="{9D8B030D-6E8A-4147-A177-3AD203B41FA5}">
                      <a16:colId xmlns:a16="http://schemas.microsoft.com/office/drawing/2014/main" val="20001"/>
                    </a:ext>
                  </a:extLst>
                </a:gridCol>
                <a:gridCol w="586031">
                  <a:extLst>
                    <a:ext uri="{9D8B030D-6E8A-4147-A177-3AD203B41FA5}">
                      <a16:colId xmlns:a16="http://schemas.microsoft.com/office/drawing/2014/main" val="20002"/>
                    </a:ext>
                  </a:extLst>
                </a:gridCol>
                <a:gridCol w="765431">
                  <a:extLst>
                    <a:ext uri="{9D8B030D-6E8A-4147-A177-3AD203B41FA5}">
                      <a16:colId xmlns:a16="http://schemas.microsoft.com/office/drawing/2014/main" val="20003"/>
                    </a:ext>
                  </a:extLst>
                </a:gridCol>
                <a:gridCol w="765431">
                  <a:extLst>
                    <a:ext uri="{9D8B030D-6E8A-4147-A177-3AD203B41FA5}">
                      <a16:colId xmlns:a16="http://schemas.microsoft.com/office/drawing/2014/main" val="20004"/>
                    </a:ext>
                  </a:extLst>
                </a:gridCol>
                <a:gridCol w="765431">
                  <a:extLst>
                    <a:ext uri="{9D8B030D-6E8A-4147-A177-3AD203B41FA5}">
                      <a16:colId xmlns:a16="http://schemas.microsoft.com/office/drawing/2014/main" val="20005"/>
                    </a:ext>
                  </a:extLst>
                </a:gridCol>
                <a:gridCol w="765431">
                  <a:extLst>
                    <a:ext uri="{9D8B030D-6E8A-4147-A177-3AD203B41FA5}">
                      <a16:colId xmlns:a16="http://schemas.microsoft.com/office/drawing/2014/main" val="3492022807"/>
                    </a:ext>
                  </a:extLst>
                </a:gridCol>
                <a:gridCol w="637157">
                  <a:extLst>
                    <a:ext uri="{9D8B030D-6E8A-4147-A177-3AD203B41FA5}">
                      <a16:colId xmlns:a16="http://schemas.microsoft.com/office/drawing/2014/main" val="20006"/>
                    </a:ext>
                  </a:extLst>
                </a:gridCol>
                <a:gridCol w="765431">
                  <a:extLst>
                    <a:ext uri="{9D8B030D-6E8A-4147-A177-3AD203B41FA5}">
                      <a16:colId xmlns:a16="http://schemas.microsoft.com/office/drawing/2014/main" val="20007"/>
                    </a:ext>
                  </a:extLst>
                </a:gridCol>
                <a:gridCol w="765431">
                  <a:extLst>
                    <a:ext uri="{9D8B030D-6E8A-4147-A177-3AD203B41FA5}">
                      <a16:colId xmlns:a16="http://schemas.microsoft.com/office/drawing/2014/main" val="20008"/>
                    </a:ext>
                  </a:extLst>
                </a:gridCol>
                <a:gridCol w="765431">
                  <a:extLst>
                    <a:ext uri="{9D8B030D-6E8A-4147-A177-3AD203B41FA5}">
                      <a16:colId xmlns:a16="http://schemas.microsoft.com/office/drawing/2014/main" val="20009"/>
                    </a:ext>
                  </a:extLst>
                </a:gridCol>
                <a:gridCol w="765431">
                  <a:extLst>
                    <a:ext uri="{9D8B030D-6E8A-4147-A177-3AD203B41FA5}">
                      <a16:colId xmlns:a16="http://schemas.microsoft.com/office/drawing/2014/main" val="20010"/>
                    </a:ext>
                  </a:extLst>
                </a:gridCol>
                <a:gridCol w="765431">
                  <a:extLst>
                    <a:ext uri="{9D8B030D-6E8A-4147-A177-3AD203B41FA5}">
                      <a16:colId xmlns:a16="http://schemas.microsoft.com/office/drawing/2014/main" val="669479175"/>
                    </a:ext>
                  </a:extLst>
                </a:gridCol>
                <a:gridCol w="765431">
                  <a:extLst>
                    <a:ext uri="{9D8B030D-6E8A-4147-A177-3AD203B41FA5}">
                      <a16:colId xmlns:a16="http://schemas.microsoft.com/office/drawing/2014/main" val="2861380184"/>
                    </a:ext>
                  </a:extLst>
                </a:gridCol>
                <a:gridCol w="765431">
                  <a:extLst>
                    <a:ext uri="{9D8B030D-6E8A-4147-A177-3AD203B41FA5}">
                      <a16:colId xmlns:a16="http://schemas.microsoft.com/office/drawing/2014/main" val="3702006852"/>
                    </a:ext>
                  </a:extLst>
                </a:gridCol>
              </a:tblGrid>
              <a:tr h="370840">
                <a:tc>
                  <a:txBody>
                    <a:bodyPr/>
                    <a:lstStyle/>
                    <a:p>
                      <a:r>
                        <a:rPr lang="es-MX" dirty="0"/>
                        <a:t>Equipo</a:t>
                      </a:r>
                    </a:p>
                  </a:txBody>
                  <a:tcPr/>
                </a:tc>
                <a:tc>
                  <a:txBody>
                    <a:bodyPr/>
                    <a:lstStyle/>
                    <a:p>
                      <a:pPr algn="ctr"/>
                      <a:r>
                        <a:rPr lang="es-MX" dirty="0" err="1"/>
                        <a:t>Sem</a:t>
                      </a:r>
                      <a:r>
                        <a:rPr lang="es-MX" dirty="0"/>
                        <a:t>. 1</a:t>
                      </a:r>
                    </a:p>
                  </a:txBody>
                  <a:tcPr/>
                </a:tc>
                <a:tc>
                  <a:txBody>
                    <a:bodyPr/>
                    <a:lstStyle/>
                    <a:p>
                      <a:pPr algn="ctr"/>
                      <a:r>
                        <a:rPr lang="es-MX" dirty="0"/>
                        <a:t>2</a:t>
                      </a:r>
                    </a:p>
                  </a:txBody>
                  <a:tcPr/>
                </a:tc>
                <a:tc>
                  <a:txBody>
                    <a:bodyPr/>
                    <a:lstStyle/>
                    <a:p>
                      <a:pPr algn="ctr"/>
                      <a:r>
                        <a:rPr lang="es-MX" dirty="0"/>
                        <a:t>3</a:t>
                      </a:r>
                    </a:p>
                  </a:txBody>
                  <a:tcPr/>
                </a:tc>
                <a:tc>
                  <a:txBody>
                    <a:bodyPr/>
                    <a:lstStyle/>
                    <a:p>
                      <a:pPr algn="ctr"/>
                      <a:r>
                        <a:rPr lang="es-MX" dirty="0"/>
                        <a:t>4</a:t>
                      </a:r>
                    </a:p>
                  </a:txBody>
                  <a:tcPr/>
                </a:tc>
                <a:tc>
                  <a:txBody>
                    <a:bodyPr/>
                    <a:lstStyle/>
                    <a:p>
                      <a:pPr algn="ctr"/>
                      <a:r>
                        <a:rPr lang="es-MX" dirty="0"/>
                        <a:t>5</a:t>
                      </a:r>
                    </a:p>
                  </a:txBody>
                  <a:tcPr/>
                </a:tc>
                <a:tc>
                  <a:txBody>
                    <a:bodyPr/>
                    <a:lstStyle/>
                    <a:p>
                      <a:pPr algn="ctr"/>
                      <a:r>
                        <a:rPr lang="es-MX" dirty="0"/>
                        <a:t>6</a:t>
                      </a:r>
                    </a:p>
                  </a:txBody>
                  <a:tcPr/>
                </a:tc>
                <a:tc>
                  <a:txBody>
                    <a:bodyPr/>
                    <a:lstStyle/>
                    <a:p>
                      <a:pPr algn="ctr"/>
                      <a:r>
                        <a:rPr lang="es-MX" dirty="0"/>
                        <a:t>7</a:t>
                      </a:r>
                    </a:p>
                  </a:txBody>
                  <a:tcPr/>
                </a:tc>
                <a:tc>
                  <a:txBody>
                    <a:bodyPr/>
                    <a:lstStyle/>
                    <a:p>
                      <a:pPr algn="ctr"/>
                      <a:r>
                        <a:rPr lang="es-MX" dirty="0"/>
                        <a:t>8</a:t>
                      </a:r>
                    </a:p>
                  </a:txBody>
                  <a:tcPr/>
                </a:tc>
                <a:tc>
                  <a:txBody>
                    <a:bodyPr/>
                    <a:lstStyle/>
                    <a:p>
                      <a:pPr algn="ctr"/>
                      <a:r>
                        <a:rPr lang="es-MX" dirty="0"/>
                        <a:t>9</a:t>
                      </a:r>
                    </a:p>
                  </a:txBody>
                  <a:tcPr/>
                </a:tc>
                <a:tc>
                  <a:txBody>
                    <a:bodyPr/>
                    <a:lstStyle/>
                    <a:p>
                      <a:pPr algn="ctr"/>
                      <a:r>
                        <a:rPr lang="es-MX" dirty="0"/>
                        <a:t>10</a:t>
                      </a:r>
                    </a:p>
                  </a:txBody>
                  <a:tcPr/>
                </a:tc>
                <a:tc>
                  <a:txBody>
                    <a:bodyPr/>
                    <a:lstStyle/>
                    <a:p>
                      <a:pPr algn="ctr"/>
                      <a:r>
                        <a:rPr lang="es-MX" dirty="0"/>
                        <a:t>11</a:t>
                      </a:r>
                    </a:p>
                  </a:txBody>
                  <a:tcPr/>
                </a:tc>
                <a:tc>
                  <a:txBody>
                    <a:bodyPr/>
                    <a:lstStyle/>
                    <a:p>
                      <a:pPr algn="ctr"/>
                      <a:r>
                        <a:rPr lang="es-MX" dirty="0"/>
                        <a:t>12</a:t>
                      </a:r>
                    </a:p>
                  </a:txBody>
                  <a:tcPr/>
                </a:tc>
                <a:tc>
                  <a:txBody>
                    <a:bodyPr/>
                    <a:lstStyle/>
                    <a:p>
                      <a:pPr algn="ctr"/>
                      <a:r>
                        <a:rPr lang="es-MX" dirty="0"/>
                        <a:t>14</a:t>
                      </a:r>
                    </a:p>
                  </a:txBody>
                  <a:tcPr/>
                </a:tc>
                <a:tc>
                  <a:txBody>
                    <a:bodyPr/>
                    <a:lstStyle/>
                    <a:p>
                      <a:pPr algn="ctr"/>
                      <a:r>
                        <a:rPr lang="es-MX" dirty="0"/>
                        <a:t>16</a:t>
                      </a:r>
                    </a:p>
                  </a:txBody>
                  <a:tcPr/>
                </a:tc>
                <a:extLst>
                  <a:ext uri="{0D108BD9-81ED-4DB2-BD59-A6C34878D82A}">
                    <a16:rowId xmlns:a16="http://schemas.microsoft.com/office/drawing/2014/main" val="10000"/>
                  </a:ext>
                </a:extLst>
              </a:tr>
              <a:tr h="370840">
                <a:tc>
                  <a:txBody>
                    <a:bodyPr/>
                    <a:lstStyle/>
                    <a:p>
                      <a:r>
                        <a:rPr lang="es-MX" dirty="0"/>
                        <a:t>1</a:t>
                      </a:r>
                    </a:p>
                  </a:txBody>
                  <a:tcPr/>
                </a:tc>
                <a:tc rowSpan="5">
                  <a:txBody>
                    <a:bodyPr/>
                    <a:lstStyle/>
                    <a:p>
                      <a:pPr algn="ctr"/>
                      <a:r>
                        <a:rPr lang="es-MX" dirty="0"/>
                        <a:t>Explicación</a:t>
                      </a:r>
                    </a:p>
                  </a:txBody>
                  <a:tcPr vert="vert270"/>
                </a:tc>
                <a:tc>
                  <a:txBody>
                    <a:bodyPr/>
                    <a:lstStyle/>
                    <a:p>
                      <a:pPr algn="ctr"/>
                      <a:r>
                        <a:rPr lang="es-MX" dirty="0"/>
                        <a:t>1</a:t>
                      </a:r>
                    </a:p>
                  </a:txBody>
                  <a:tcPr/>
                </a:tc>
                <a:tc>
                  <a:txBody>
                    <a:bodyPr/>
                    <a:lstStyle/>
                    <a:p>
                      <a:pPr algn="ctr"/>
                      <a:r>
                        <a:rPr lang="es-MX" dirty="0"/>
                        <a:t>2</a:t>
                      </a:r>
                    </a:p>
                  </a:txBody>
                  <a:tcPr/>
                </a:tc>
                <a:tc>
                  <a:txBody>
                    <a:bodyPr/>
                    <a:lstStyle/>
                    <a:p>
                      <a:pPr algn="ctr"/>
                      <a:r>
                        <a:rPr lang="es-MX" dirty="0"/>
                        <a:t>3</a:t>
                      </a:r>
                    </a:p>
                  </a:txBody>
                  <a:tcPr/>
                </a:tc>
                <a:tc>
                  <a:txBody>
                    <a:bodyPr/>
                    <a:lstStyle/>
                    <a:p>
                      <a:pPr algn="ctr"/>
                      <a:r>
                        <a:rPr lang="es-MX" dirty="0"/>
                        <a:t>4</a:t>
                      </a:r>
                    </a:p>
                  </a:txBody>
                  <a:tcPr/>
                </a:tc>
                <a:tc>
                  <a:txBody>
                    <a:bodyPr/>
                    <a:lstStyle/>
                    <a:p>
                      <a:pPr algn="ctr"/>
                      <a:r>
                        <a:rPr lang="es-MX" dirty="0"/>
                        <a:t>5</a:t>
                      </a:r>
                    </a:p>
                  </a:txBody>
                  <a:tcPr/>
                </a:tc>
                <a:tc rowSpan="5">
                  <a:txBody>
                    <a:bodyPr/>
                    <a:lstStyle/>
                    <a:p>
                      <a:pPr algn="ctr"/>
                      <a:r>
                        <a:rPr lang="es-MX" dirty="0"/>
                        <a:t>Explicación</a:t>
                      </a:r>
                    </a:p>
                  </a:txBody>
                  <a:tcPr vert="vert270"/>
                </a:tc>
                <a:tc>
                  <a:txBody>
                    <a:bodyPr/>
                    <a:lstStyle/>
                    <a:p>
                      <a:pPr algn="ctr"/>
                      <a:r>
                        <a:rPr lang="es-MX" dirty="0"/>
                        <a:t>6</a:t>
                      </a:r>
                    </a:p>
                  </a:txBody>
                  <a:tcPr/>
                </a:tc>
                <a:tc>
                  <a:txBody>
                    <a:bodyPr/>
                    <a:lstStyle/>
                    <a:p>
                      <a:pPr algn="ctr"/>
                      <a:r>
                        <a:rPr lang="es-MX" dirty="0"/>
                        <a:t>7</a:t>
                      </a:r>
                    </a:p>
                  </a:txBody>
                  <a:tcPr/>
                </a:tc>
                <a:tc>
                  <a:txBody>
                    <a:bodyPr/>
                    <a:lstStyle/>
                    <a:p>
                      <a:pPr algn="ctr"/>
                      <a:r>
                        <a:rPr lang="es-MX" dirty="0"/>
                        <a:t>PIA</a:t>
                      </a:r>
                    </a:p>
                  </a:txBody>
                  <a:tcPr/>
                </a:tc>
                <a:tc>
                  <a:txBody>
                    <a:bodyPr/>
                    <a:lstStyle/>
                    <a:p>
                      <a:pPr algn="ctr"/>
                      <a:r>
                        <a:rPr lang="es-MX" dirty="0"/>
                        <a:t>8</a:t>
                      </a:r>
                    </a:p>
                  </a:txBody>
                  <a:tcPr/>
                </a:tc>
                <a:tc>
                  <a:txBody>
                    <a:bodyPr/>
                    <a:lstStyle/>
                    <a:p>
                      <a:pPr algn="ctr"/>
                      <a:r>
                        <a:rPr lang="es-MX" dirty="0"/>
                        <a:t>PIA</a:t>
                      </a:r>
                    </a:p>
                  </a:txBody>
                  <a:tcPr/>
                </a:tc>
                <a:tc>
                  <a:txBody>
                    <a:bodyPr/>
                    <a:lstStyle/>
                    <a:p>
                      <a:pPr algn="ctr"/>
                      <a:endParaRPr lang="es-MX" dirty="0"/>
                    </a:p>
                  </a:txBody>
                  <a:tcPr/>
                </a:tc>
                <a:tc>
                  <a:txBody>
                    <a:bodyPr/>
                    <a:lstStyle/>
                    <a:p>
                      <a:pPr algn="ctr"/>
                      <a:endParaRPr lang="es-MX" dirty="0"/>
                    </a:p>
                  </a:txBody>
                  <a:tcPr/>
                </a:tc>
                <a:extLst>
                  <a:ext uri="{0D108BD9-81ED-4DB2-BD59-A6C34878D82A}">
                    <a16:rowId xmlns:a16="http://schemas.microsoft.com/office/drawing/2014/main" val="10001"/>
                  </a:ext>
                </a:extLst>
              </a:tr>
              <a:tr h="370840">
                <a:tc>
                  <a:txBody>
                    <a:bodyPr/>
                    <a:lstStyle/>
                    <a:p>
                      <a:r>
                        <a:rPr lang="es-MX" dirty="0"/>
                        <a:t>2</a:t>
                      </a:r>
                    </a:p>
                  </a:txBody>
                  <a:tcPr/>
                </a:tc>
                <a:tc vMerge="1">
                  <a:txBody>
                    <a:bodyPr/>
                    <a:lstStyle/>
                    <a:p>
                      <a:endParaRPr lang="es-MX" dirty="0"/>
                    </a:p>
                  </a:txBody>
                  <a:tcPr/>
                </a:tc>
                <a:tc>
                  <a:txBody>
                    <a:bodyPr/>
                    <a:lstStyle/>
                    <a:p>
                      <a:pPr algn="ctr"/>
                      <a:r>
                        <a:rPr lang="es-MX" dirty="0"/>
                        <a:t>2</a:t>
                      </a:r>
                    </a:p>
                  </a:txBody>
                  <a:tcPr/>
                </a:tc>
                <a:tc>
                  <a:txBody>
                    <a:bodyPr/>
                    <a:lstStyle/>
                    <a:p>
                      <a:pPr algn="ctr"/>
                      <a:r>
                        <a:rPr lang="es-MX" dirty="0"/>
                        <a:t>3</a:t>
                      </a:r>
                    </a:p>
                  </a:txBody>
                  <a:tcPr/>
                </a:tc>
                <a:tc>
                  <a:txBody>
                    <a:bodyPr/>
                    <a:lstStyle/>
                    <a:p>
                      <a:pPr algn="ctr"/>
                      <a:r>
                        <a:rPr lang="es-MX" dirty="0"/>
                        <a:t>4</a:t>
                      </a:r>
                    </a:p>
                  </a:txBody>
                  <a:tcPr/>
                </a:tc>
                <a:tc>
                  <a:txBody>
                    <a:bodyPr/>
                    <a:lstStyle/>
                    <a:p>
                      <a:pPr algn="ctr"/>
                      <a:r>
                        <a:rPr lang="es-MX" dirty="0"/>
                        <a:t>5</a:t>
                      </a:r>
                    </a:p>
                  </a:txBody>
                  <a:tcPr/>
                </a:tc>
                <a:tc>
                  <a:txBody>
                    <a:bodyPr/>
                    <a:lstStyle/>
                    <a:p>
                      <a:pPr algn="ctr"/>
                      <a:r>
                        <a:rPr lang="es-MX" dirty="0"/>
                        <a:t>1</a:t>
                      </a:r>
                    </a:p>
                  </a:txBody>
                  <a:tcPr/>
                </a:tc>
                <a:tc vMerge="1">
                  <a:txBody>
                    <a:bodyPr/>
                    <a:lstStyle/>
                    <a:p>
                      <a:pPr algn="ctr"/>
                      <a:endParaRPr lang="es-MX" dirty="0"/>
                    </a:p>
                  </a:txBody>
                  <a:tcPr/>
                </a:tc>
                <a:tc>
                  <a:txBody>
                    <a:bodyPr/>
                    <a:lstStyle/>
                    <a:p>
                      <a:pPr algn="ctr"/>
                      <a:r>
                        <a:rPr lang="es-MX" dirty="0"/>
                        <a:t>7</a:t>
                      </a:r>
                    </a:p>
                  </a:txBody>
                  <a:tcPr/>
                </a:tc>
                <a:tc>
                  <a:txBody>
                    <a:bodyPr/>
                    <a:lstStyle/>
                    <a:p>
                      <a:pPr algn="ctr"/>
                      <a:r>
                        <a:rPr lang="es-MX" dirty="0"/>
                        <a:t>PIA</a:t>
                      </a:r>
                    </a:p>
                  </a:txBody>
                  <a:tcPr/>
                </a:tc>
                <a:tc>
                  <a:txBody>
                    <a:bodyPr/>
                    <a:lstStyle/>
                    <a:p>
                      <a:pPr algn="ctr"/>
                      <a:r>
                        <a:rPr lang="es-MX" dirty="0"/>
                        <a:t>6</a:t>
                      </a:r>
                    </a:p>
                  </a:txBody>
                  <a:tcPr/>
                </a:tc>
                <a:tc>
                  <a:txBody>
                    <a:bodyPr/>
                    <a:lstStyle/>
                    <a:p>
                      <a:pPr algn="ctr"/>
                      <a:r>
                        <a:rPr lang="es-MX" dirty="0"/>
                        <a:t>PIA</a:t>
                      </a:r>
                    </a:p>
                  </a:txBody>
                  <a:tcPr/>
                </a:tc>
                <a:tc>
                  <a:txBody>
                    <a:bodyPr/>
                    <a:lstStyle/>
                    <a:p>
                      <a:pPr algn="ctr"/>
                      <a:r>
                        <a:rPr lang="es-MX" dirty="0"/>
                        <a:t>8</a:t>
                      </a:r>
                    </a:p>
                  </a:txBody>
                  <a:tcPr/>
                </a:tc>
                <a:tc>
                  <a:txBody>
                    <a:bodyPr/>
                    <a:lstStyle/>
                    <a:p>
                      <a:pPr algn="ctr"/>
                      <a:endParaRPr lang="es-MX" dirty="0"/>
                    </a:p>
                  </a:txBody>
                  <a:tcPr/>
                </a:tc>
                <a:tc>
                  <a:txBody>
                    <a:bodyPr/>
                    <a:lstStyle/>
                    <a:p>
                      <a:pPr algn="ctr"/>
                      <a:endParaRPr lang="es-MX" dirty="0"/>
                    </a:p>
                  </a:txBody>
                  <a:tcPr/>
                </a:tc>
                <a:extLst>
                  <a:ext uri="{0D108BD9-81ED-4DB2-BD59-A6C34878D82A}">
                    <a16:rowId xmlns:a16="http://schemas.microsoft.com/office/drawing/2014/main" val="10002"/>
                  </a:ext>
                </a:extLst>
              </a:tr>
              <a:tr h="370840">
                <a:tc>
                  <a:txBody>
                    <a:bodyPr/>
                    <a:lstStyle/>
                    <a:p>
                      <a:r>
                        <a:rPr lang="es-MX" dirty="0"/>
                        <a:t>3</a:t>
                      </a:r>
                    </a:p>
                  </a:txBody>
                  <a:tcPr/>
                </a:tc>
                <a:tc vMerge="1">
                  <a:txBody>
                    <a:bodyPr/>
                    <a:lstStyle/>
                    <a:p>
                      <a:endParaRPr lang="es-MX" dirty="0"/>
                    </a:p>
                  </a:txBody>
                  <a:tcPr/>
                </a:tc>
                <a:tc>
                  <a:txBody>
                    <a:bodyPr/>
                    <a:lstStyle/>
                    <a:p>
                      <a:pPr algn="ctr"/>
                      <a:r>
                        <a:rPr lang="es-MX" dirty="0"/>
                        <a:t>3</a:t>
                      </a:r>
                    </a:p>
                  </a:txBody>
                  <a:tcPr/>
                </a:tc>
                <a:tc>
                  <a:txBody>
                    <a:bodyPr/>
                    <a:lstStyle/>
                    <a:p>
                      <a:pPr algn="ctr"/>
                      <a:r>
                        <a:rPr lang="es-MX" dirty="0"/>
                        <a:t>4</a:t>
                      </a:r>
                    </a:p>
                  </a:txBody>
                  <a:tcPr/>
                </a:tc>
                <a:tc>
                  <a:txBody>
                    <a:bodyPr/>
                    <a:lstStyle/>
                    <a:p>
                      <a:pPr algn="ctr"/>
                      <a:r>
                        <a:rPr lang="es-MX" dirty="0"/>
                        <a:t>5</a:t>
                      </a:r>
                    </a:p>
                  </a:txBody>
                  <a:tcPr/>
                </a:tc>
                <a:tc>
                  <a:txBody>
                    <a:bodyPr/>
                    <a:lstStyle/>
                    <a:p>
                      <a:pPr algn="ctr"/>
                      <a:r>
                        <a:rPr lang="es-MX" dirty="0"/>
                        <a:t>1</a:t>
                      </a:r>
                    </a:p>
                  </a:txBody>
                  <a:tcPr/>
                </a:tc>
                <a:tc>
                  <a:txBody>
                    <a:bodyPr/>
                    <a:lstStyle/>
                    <a:p>
                      <a:pPr algn="ctr"/>
                      <a:r>
                        <a:rPr lang="es-MX" dirty="0"/>
                        <a:t>2</a:t>
                      </a:r>
                    </a:p>
                  </a:txBody>
                  <a:tcPr/>
                </a:tc>
                <a:tc vMerge="1">
                  <a:txBody>
                    <a:bodyPr/>
                    <a:lstStyle/>
                    <a:p>
                      <a:pPr algn="ctr"/>
                      <a:endParaRPr lang="es-MX" dirty="0"/>
                    </a:p>
                  </a:txBody>
                  <a:tcPr/>
                </a:tc>
                <a:tc>
                  <a:txBody>
                    <a:bodyPr/>
                    <a:lstStyle/>
                    <a:p>
                      <a:pPr algn="ctr"/>
                      <a:r>
                        <a:rPr lang="es-MX" dirty="0"/>
                        <a:t>8</a:t>
                      </a:r>
                    </a:p>
                  </a:txBody>
                  <a:tcPr/>
                </a:tc>
                <a:tc>
                  <a:txBody>
                    <a:bodyPr/>
                    <a:lstStyle/>
                    <a:p>
                      <a:pPr algn="ctr"/>
                      <a:r>
                        <a:rPr lang="es-MX" dirty="0"/>
                        <a:t>PIA</a:t>
                      </a:r>
                    </a:p>
                  </a:txBody>
                  <a:tcPr/>
                </a:tc>
                <a:tc>
                  <a:txBody>
                    <a:bodyPr/>
                    <a:lstStyle/>
                    <a:p>
                      <a:pPr algn="ctr"/>
                      <a:r>
                        <a:rPr lang="es-MX" dirty="0"/>
                        <a:t>7</a:t>
                      </a:r>
                    </a:p>
                  </a:txBody>
                  <a:tcPr/>
                </a:tc>
                <a:tc>
                  <a:txBody>
                    <a:bodyPr/>
                    <a:lstStyle/>
                    <a:p>
                      <a:pPr algn="ctr"/>
                      <a:r>
                        <a:rPr lang="es-MX" dirty="0"/>
                        <a:t>6</a:t>
                      </a:r>
                    </a:p>
                  </a:txBody>
                  <a:tcPr/>
                </a:tc>
                <a:tc>
                  <a:txBody>
                    <a:bodyPr/>
                    <a:lstStyle/>
                    <a:p>
                      <a:pPr algn="ctr"/>
                      <a:r>
                        <a:rPr lang="es-MX" dirty="0"/>
                        <a:t>PIA</a:t>
                      </a:r>
                    </a:p>
                  </a:txBody>
                  <a:tcPr/>
                </a:tc>
                <a:tc>
                  <a:txBody>
                    <a:bodyPr/>
                    <a:lstStyle/>
                    <a:p>
                      <a:pPr algn="ctr"/>
                      <a:endParaRPr lang="es-MX" dirty="0"/>
                    </a:p>
                  </a:txBody>
                  <a:tcPr/>
                </a:tc>
                <a:tc>
                  <a:txBody>
                    <a:bodyPr/>
                    <a:lstStyle/>
                    <a:p>
                      <a:pPr algn="ctr"/>
                      <a:endParaRPr lang="es-MX" dirty="0"/>
                    </a:p>
                  </a:txBody>
                  <a:tcPr/>
                </a:tc>
                <a:extLst>
                  <a:ext uri="{0D108BD9-81ED-4DB2-BD59-A6C34878D82A}">
                    <a16:rowId xmlns:a16="http://schemas.microsoft.com/office/drawing/2014/main" val="10003"/>
                  </a:ext>
                </a:extLst>
              </a:tr>
              <a:tr h="370840">
                <a:tc>
                  <a:txBody>
                    <a:bodyPr/>
                    <a:lstStyle/>
                    <a:p>
                      <a:r>
                        <a:rPr lang="es-MX" dirty="0"/>
                        <a:t>4</a:t>
                      </a:r>
                    </a:p>
                  </a:txBody>
                  <a:tcPr/>
                </a:tc>
                <a:tc vMerge="1">
                  <a:txBody>
                    <a:bodyPr/>
                    <a:lstStyle/>
                    <a:p>
                      <a:endParaRPr lang="es-MX" dirty="0"/>
                    </a:p>
                  </a:txBody>
                  <a:tcPr/>
                </a:tc>
                <a:tc>
                  <a:txBody>
                    <a:bodyPr/>
                    <a:lstStyle/>
                    <a:p>
                      <a:pPr algn="ctr"/>
                      <a:r>
                        <a:rPr lang="es-MX" dirty="0"/>
                        <a:t>4</a:t>
                      </a:r>
                    </a:p>
                  </a:txBody>
                  <a:tcPr/>
                </a:tc>
                <a:tc>
                  <a:txBody>
                    <a:bodyPr/>
                    <a:lstStyle/>
                    <a:p>
                      <a:pPr algn="ctr"/>
                      <a:r>
                        <a:rPr lang="es-MX" dirty="0"/>
                        <a:t>5</a:t>
                      </a:r>
                    </a:p>
                  </a:txBody>
                  <a:tcPr/>
                </a:tc>
                <a:tc>
                  <a:txBody>
                    <a:bodyPr/>
                    <a:lstStyle/>
                    <a:p>
                      <a:pPr algn="ctr"/>
                      <a:r>
                        <a:rPr lang="es-MX" dirty="0"/>
                        <a:t>1</a:t>
                      </a:r>
                    </a:p>
                  </a:txBody>
                  <a:tcPr/>
                </a:tc>
                <a:tc>
                  <a:txBody>
                    <a:bodyPr/>
                    <a:lstStyle/>
                    <a:p>
                      <a:pPr algn="ctr"/>
                      <a:r>
                        <a:rPr lang="es-MX" dirty="0"/>
                        <a:t>2</a:t>
                      </a:r>
                    </a:p>
                  </a:txBody>
                  <a:tcPr/>
                </a:tc>
                <a:tc>
                  <a:txBody>
                    <a:bodyPr/>
                    <a:lstStyle/>
                    <a:p>
                      <a:pPr algn="ctr"/>
                      <a:r>
                        <a:rPr lang="es-MX" dirty="0"/>
                        <a:t>3</a:t>
                      </a:r>
                    </a:p>
                  </a:txBody>
                  <a:tcPr/>
                </a:tc>
                <a:tc vMerge="1">
                  <a:txBody>
                    <a:bodyPr/>
                    <a:lstStyle/>
                    <a:p>
                      <a:pPr algn="ctr"/>
                      <a:endParaRPr lang="es-MX" dirty="0"/>
                    </a:p>
                  </a:txBody>
                  <a:tcPr/>
                </a:tc>
                <a:tc>
                  <a:txBody>
                    <a:bodyPr/>
                    <a:lstStyle/>
                    <a:p>
                      <a:pPr algn="ctr"/>
                      <a:r>
                        <a:rPr lang="es-MX" dirty="0"/>
                        <a:t>PIA</a:t>
                      </a:r>
                    </a:p>
                  </a:txBody>
                  <a:tcPr/>
                </a:tc>
                <a:tc>
                  <a:txBody>
                    <a:bodyPr/>
                    <a:lstStyle/>
                    <a:p>
                      <a:pPr algn="ctr"/>
                      <a:r>
                        <a:rPr lang="es-MX" dirty="0"/>
                        <a:t>8</a:t>
                      </a:r>
                    </a:p>
                  </a:txBody>
                  <a:tcPr/>
                </a:tc>
                <a:tc>
                  <a:txBody>
                    <a:bodyPr/>
                    <a:lstStyle/>
                    <a:p>
                      <a:pPr algn="ctr"/>
                      <a:r>
                        <a:rPr lang="es-MX" dirty="0"/>
                        <a:t>PIA</a:t>
                      </a:r>
                    </a:p>
                  </a:txBody>
                  <a:tcPr/>
                </a:tc>
                <a:tc>
                  <a:txBody>
                    <a:bodyPr/>
                    <a:lstStyle/>
                    <a:p>
                      <a:pPr algn="ctr"/>
                      <a:r>
                        <a:rPr lang="es-MX" dirty="0"/>
                        <a:t>7</a:t>
                      </a:r>
                    </a:p>
                  </a:txBody>
                  <a:tcPr/>
                </a:tc>
                <a:tc>
                  <a:txBody>
                    <a:bodyPr/>
                    <a:lstStyle/>
                    <a:p>
                      <a:pPr algn="ctr"/>
                      <a:r>
                        <a:rPr lang="es-MX" dirty="0"/>
                        <a:t>6</a:t>
                      </a:r>
                    </a:p>
                  </a:txBody>
                  <a:tcPr/>
                </a:tc>
                <a:tc>
                  <a:txBody>
                    <a:bodyPr/>
                    <a:lstStyle/>
                    <a:p>
                      <a:pPr algn="ctr"/>
                      <a:endParaRPr lang="es-MX" dirty="0"/>
                    </a:p>
                  </a:txBody>
                  <a:tcPr/>
                </a:tc>
                <a:tc>
                  <a:txBody>
                    <a:bodyPr/>
                    <a:lstStyle/>
                    <a:p>
                      <a:pPr algn="ctr"/>
                      <a:endParaRPr lang="es-MX" dirty="0"/>
                    </a:p>
                  </a:txBody>
                  <a:tcPr/>
                </a:tc>
                <a:extLst>
                  <a:ext uri="{0D108BD9-81ED-4DB2-BD59-A6C34878D82A}">
                    <a16:rowId xmlns:a16="http://schemas.microsoft.com/office/drawing/2014/main" val="10004"/>
                  </a:ext>
                </a:extLst>
              </a:tr>
              <a:tr h="370840">
                <a:tc>
                  <a:txBody>
                    <a:bodyPr/>
                    <a:lstStyle/>
                    <a:p>
                      <a:r>
                        <a:rPr lang="es-MX" dirty="0"/>
                        <a:t>5</a:t>
                      </a:r>
                    </a:p>
                  </a:txBody>
                  <a:tcPr/>
                </a:tc>
                <a:tc vMerge="1">
                  <a:txBody>
                    <a:bodyPr/>
                    <a:lstStyle/>
                    <a:p>
                      <a:pPr algn="ctr"/>
                      <a:endParaRPr lang="es-MX" dirty="0"/>
                    </a:p>
                  </a:txBody>
                  <a:tcPr vert="vert270"/>
                </a:tc>
                <a:tc>
                  <a:txBody>
                    <a:bodyPr/>
                    <a:lstStyle/>
                    <a:p>
                      <a:pPr algn="ctr"/>
                      <a:r>
                        <a:rPr lang="es-MX" dirty="0"/>
                        <a:t>5</a:t>
                      </a:r>
                    </a:p>
                  </a:txBody>
                  <a:tcPr/>
                </a:tc>
                <a:tc>
                  <a:txBody>
                    <a:bodyPr/>
                    <a:lstStyle/>
                    <a:p>
                      <a:pPr algn="ctr"/>
                      <a:r>
                        <a:rPr lang="es-MX" dirty="0"/>
                        <a:t>1</a:t>
                      </a:r>
                    </a:p>
                  </a:txBody>
                  <a:tcPr/>
                </a:tc>
                <a:tc>
                  <a:txBody>
                    <a:bodyPr/>
                    <a:lstStyle/>
                    <a:p>
                      <a:pPr algn="ctr"/>
                      <a:r>
                        <a:rPr lang="es-MX" dirty="0"/>
                        <a:t>2</a:t>
                      </a:r>
                    </a:p>
                  </a:txBody>
                  <a:tcPr/>
                </a:tc>
                <a:tc>
                  <a:txBody>
                    <a:bodyPr/>
                    <a:lstStyle/>
                    <a:p>
                      <a:pPr algn="ctr"/>
                      <a:r>
                        <a:rPr lang="es-MX" dirty="0"/>
                        <a:t>3</a:t>
                      </a:r>
                    </a:p>
                  </a:txBody>
                  <a:tcPr/>
                </a:tc>
                <a:tc>
                  <a:txBody>
                    <a:bodyPr/>
                    <a:lstStyle/>
                    <a:p>
                      <a:pPr algn="ctr"/>
                      <a:r>
                        <a:rPr lang="es-MX" dirty="0"/>
                        <a:t>4</a:t>
                      </a:r>
                    </a:p>
                  </a:txBody>
                  <a:tcPr/>
                </a:tc>
                <a:tc vMerge="1">
                  <a:txBody>
                    <a:bodyPr/>
                    <a:lstStyle/>
                    <a:p>
                      <a:pPr algn="ctr"/>
                      <a:endParaRPr lang="es-MX" dirty="0"/>
                    </a:p>
                  </a:txBody>
                  <a:tcPr vert="vert270"/>
                </a:tc>
                <a:tc>
                  <a:txBody>
                    <a:bodyPr/>
                    <a:lstStyle/>
                    <a:p>
                      <a:pPr algn="ctr"/>
                      <a:r>
                        <a:rPr lang="es-MX" dirty="0"/>
                        <a:t>PIA</a:t>
                      </a:r>
                    </a:p>
                  </a:txBody>
                  <a:tcPr/>
                </a:tc>
                <a:tc>
                  <a:txBody>
                    <a:bodyPr/>
                    <a:lstStyle/>
                    <a:p>
                      <a:pPr algn="ctr"/>
                      <a:r>
                        <a:rPr lang="es-MX" dirty="0"/>
                        <a:t>6</a:t>
                      </a:r>
                    </a:p>
                  </a:txBody>
                  <a:tcPr/>
                </a:tc>
                <a:tc>
                  <a:txBody>
                    <a:bodyPr/>
                    <a:lstStyle/>
                    <a:p>
                      <a:pPr algn="ctr"/>
                      <a:r>
                        <a:rPr lang="es-MX" dirty="0"/>
                        <a:t>8</a:t>
                      </a:r>
                    </a:p>
                  </a:txBody>
                  <a:tcPr/>
                </a:tc>
                <a:tc>
                  <a:txBody>
                    <a:bodyPr/>
                    <a:lstStyle/>
                    <a:p>
                      <a:pPr algn="ctr"/>
                      <a:r>
                        <a:rPr lang="es-MX" dirty="0"/>
                        <a:t>PIA</a:t>
                      </a:r>
                    </a:p>
                  </a:txBody>
                  <a:tcPr/>
                </a:tc>
                <a:tc>
                  <a:txBody>
                    <a:bodyPr/>
                    <a:lstStyle/>
                    <a:p>
                      <a:pPr algn="ctr"/>
                      <a:r>
                        <a:rPr lang="es-MX" dirty="0"/>
                        <a:t>7</a:t>
                      </a:r>
                    </a:p>
                  </a:txBody>
                  <a:tcPr/>
                </a:tc>
                <a:tc>
                  <a:txBody>
                    <a:bodyPr/>
                    <a:lstStyle/>
                    <a:p>
                      <a:pPr algn="ctr"/>
                      <a:endParaRPr lang="es-MX" dirty="0"/>
                    </a:p>
                  </a:txBody>
                  <a:tcPr/>
                </a:tc>
                <a:tc>
                  <a:txBody>
                    <a:bodyPr/>
                    <a:lstStyle/>
                    <a:p>
                      <a:pPr algn="ctr"/>
                      <a:endParaRPr lang="es-MX" dirty="0"/>
                    </a:p>
                  </a:txBody>
                  <a:tcPr/>
                </a:tc>
                <a:extLst>
                  <a:ext uri="{0D108BD9-81ED-4DB2-BD59-A6C34878D82A}">
                    <a16:rowId xmlns:a16="http://schemas.microsoft.com/office/drawing/2014/main" val="3903183919"/>
                  </a:ext>
                </a:extLst>
              </a:tr>
            </a:tbl>
          </a:graphicData>
        </a:graphic>
      </p:graphicFrame>
      <p:sp>
        <p:nvSpPr>
          <p:cNvPr id="5" name="4 CuadroTexto"/>
          <p:cNvSpPr txBox="1"/>
          <p:nvPr/>
        </p:nvSpPr>
        <p:spPr>
          <a:xfrm>
            <a:off x="824459" y="4332157"/>
            <a:ext cx="9563725" cy="1200329"/>
          </a:xfrm>
          <a:prstGeom prst="rect">
            <a:avLst/>
          </a:prstGeom>
          <a:noFill/>
        </p:spPr>
        <p:txBody>
          <a:bodyPr wrap="square" rtlCol="0">
            <a:spAutoFit/>
          </a:bodyPr>
          <a:lstStyle/>
          <a:p>
            <a:r>
              <a:rPr lang="es-MX" dirty="0" err="1"/>
              <a:t>PIAs</a:t>
            </a:r>
            <a:endParaRPr lang="es-MX" dirty="0"/>
          </a:p>
          <a:p>
            <a:r>
              <a:rPr lang="es-MX" dirty="0"/>
              <a:t>1 Extracción L-L</a:t>
            </a:r>
          </a:p>
          <a:p>
            <a:r>
              <a:rPr lang="es-MX" dirty="0"/>
              <a:t>2 Absorción G-L</a:t>
            </a:r>
          </a:p>
          <a:p>
            <a:r>
              <a:rPr lang="es-MX" dirty="0"/>
              <a:t>3</a:t>
            </a:r>
          </a:p>
        </p:txBody>
      </p:sp>
    </p:spTree>
    <p:extLst>
      <p:ext uri="{BB962C8B-B14F-4D97-AF65-F5344CB8AC3E}">
        <p14:creationId xmlns:p14="http://schemas.microsoft.com/office/powerpoint/2010/main" val="418728853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Posibles prácticas nuevas</a:t>
            </a:r>
          </a:p>
        </p:txBody>
      </p:sp>
      <p:sp>
        <p:nvSpPr>
          <p:cNvPr id="3" name="Marcador de contenido 2"/>
          <p:cNvSpPr>
            <a:spLocks noGrp="1"/>
          </p:cNvSpPr>
          <p:nvPr>
            <p:ph idx="1"/>
          </p:nvPr>
        </p:nvSpPr>
        <p:spPr/>
        <p:txBody>
          <a:bodyPr/>
          <a:lstStyle/>
          <a:p>
            <a:endParaRPr lang="es-MX" dirty="0"/>
          </a:p>
        </p:txBody>
      </p:sp>
    </p:spTree>
    <p:extLst>
      <p:ext uri="{BB962C8B-B14F-4D97-AF65-F5344CB8AC3E}">
        <p14:creationId xmlns:p14="http://schemas.microsoft.com/office/powerpoint/2010/main" val="370547812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0"/>
            <a:ext cx="10515600" cy="1325563"/>
          </a:xfrm>
        </p:spPr>
        <p:txBody>
          <a:bodyPr/>
          <a:lstStyle/>
          <a:p>
            <a:r>
              <a:rPr lang="es-MX" dirty="0"/>
              <a:t>Práctica 3. Radiación I (Ley de Stefan </a:t>
            </a:r>
            <a:r>
              <a:rPr lang="es-MX" dirty="0" err="1"/>
              <a:t>Boltzmann</a:t>
            </a:r>
            <a:r>
              <a:rPr lang="es-MX" dirty="0"/>
              <a:t>)</a:t>
            </a:r>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838200" y="1812373"/>
                <a:ext cx="10515600" cy="4351338"/>
              </a:xfrm>
            </p:spPr>
            <p:txBody>
              <a:bodyPr>
                <a:normAutofit/>
              </a:bodyPr>
              <a:lstStyle/>
              <a:p>
                <a:r>
                  <a:rPr lang="es-MX" sz="3200" dirty="0"/>
                  <a:t>Objetivo</a:t>
                </a:r>
              </a:p>
              <a:p>
                <a:pPr marL="0" indent="0">
                  <a:buNone/>
                </a:pPr>
                <a:r>
                  <a:rPr lang="es-MX" sz="2000" dirty="0"/>
                  <a:t>Demostrar que la cantidad de energía radiante que emite un cuerpo es directamente proporcional a la cuarta potencia de su temperatura absoluta.</a:t>
                </a:r>
              </a:p>
              <a:p>
                <a:endParaRPr lang="es-MX" sz="2000" dirty="0"/>
              </a:p>
              <a:p>
                <a:r>
                  <a:rPr lang="es-MX" sz="3200" dirty="0"/>
                  <a:t>Introducción</a:t>
                </a:r>
                <a:endParaRPr lang="es-MX" sz="2000" dirty="0"/>
              </a:p>
              <a:p>
                <a:pPr marL="0" indent="0">
                  <a:buNone/>
                </a:pPr>
                <a:r>
                  <a:rPr lang="es-MX" sz="2000" dirty="0"/>
                  <a:t>Existen diversos procesos cuando un cuerpo recibe la radiación: ésta se puede absorber, reflejar o transmitir al interior del cuerpo. La relación entre estos procesos es tal que debe cumplirse:</a:t>
                </a:r>
              </a:p>
              <a:p>
                <a:pPr marL="0" indent="0">
                  <a:buNone/>
                </a:pPr>
                <a14:m>
                  <m:oMathPara xmlns:m="http://schemas.openxmlformats.org/officeDocument/2006/math">
                    <m:oMathParaPr>
                      <m:jc m:val="centerGroup"/>
                    </m:oMathParaPr>
                    <m:oMath xmlns:m="http://schemas.openxmlformats.org/officeDocument/2006/math">
                      <m:r>
                        <a:rPr lang="es-MX" sz="2000" i="1" smtClean="0">
                          <a:latin typeface="Cambria Math" panose="02040503050406030204" pitchFamily="18" charset="0"/>
                          <a:ea typeface="Cambria Math" panose="02040503050406030204" pitchFamily="18" charset="0"/>
                        </a:rPr>
                        <m:t>𝛼</m:t>
                      </m:r>
                      <m:r>
                        <a:rPr lang="es-MX" sz="2000" b="0" i="1" smtClean="0">
                          <a:latin typeface="Cambria Math" panose="02040503050406030204" pitchFamily="18" charset="0"/>
                          <a:ea typeface="Cambria Math" panose="02040503050406030204" pitchFamily="18" charset="0"/>
                        </a:rPr>
                        <m:t>+</m:t>
                      </m:r>
                      <m:r>
                        <a:rPr lang="es-MX" sz="2000" b="0" i="1" smtClean="0">
                          <a:latin typeface="Cambria Math" panose="02040503050406030204" pitchFamily="18" charset="0"/>
                          <a:ea typeface="Cambria Math" panose="02040503050406030204" pitchFamily="18" charset="0"/>
                        </a:rPr>
                        <m:t>𝜌</m:t>
                      </m:r>
                      <m:r>
                        <a:rPr lang="es-MX" sz="2000" b="0" i="1" smtClean="0">
                          <a:latin typeface="Cambria Math" panose="02040503050406030204" pitchFamily="18" charset="0"/>
                          <a:ea typeface="Cambria Math" panose="02040503050406030204" pitchFamily="18" charset="0"/>
                        </a:rPr>
                        <m:t>+</m:t>
                      </m:r>
                      <m:r>
                        <a:rPr lang="es-MX" sz="2000" b="0" i="1" smtClean="0">
                          <a:latin typeface="Cambria Math" panose="02040503050406030204" pitchFamily="18" charset="0"/>
                          <a:ea typeface="Cambria Math" panose="02040503050406030204" pitchFamily="18" charset="0"/>
                        </a:rPr>
                        <m:t>𝜏</m:t>
                      </m:r>
                      <m:r>
                        <a:rPr lang="es-MX" sz="2000" b="0" i="1" smtClean="0">
                          <a:latin typeface="Cambria Math" panose="02040503050406030204" pitchFamily="18" charset="0"/>
                          <a:ea typeface="Cambria Math" panose="02040503050406030204" pitchFamily="18" charset="0"/>
                        </a:rPr>
                        <m:t>=1</m:t>
                      </m:r>
                    </m:oMath>
                  </m:oMathPara>
                </a14:m>
                <a:endParaRPr lang="es-MX" sz="2000"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838200" y="1812373"/>
                <a:ext cx="10515600" cy="4351338"/>
              </a:xfrm>
              <a:blipFill>
                <a:blip r:embed="rId2" cstate="print"/>
                <a:stretch>
                  <a:fillRect l="-1333" t="-2941" r="-812"/>
                </a:stretch>
              </a:blipFill>
            </p:spPr>
            <p:txBody>
              <a:bodyPr/>
              <a:lstStyle/>
              <a:p>
                <a:r>
                  <a:rPr lang="es-MX">
                    <a:noFill/>
                  </a:rPr>
                  <a:t> </a:t>
                </a:r>
              </a:p>
            </p:txBody>
          </p:sp>
        </mc:Fallback>
      </mc:AlternateContent>
    </p:spTree>
    <p:extLst>
      <p:ext uri="{BB962C8B-B14F-4D97-AF65-F5344CB8AC3E}">
        <p14:creationId xmlns:p14="http://schemas.microsoft.com/office/powerpoint/2010/main" val="6704353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476518" y="0"/>
                <a:ext cx="10877282" cy="6176963"/>
              </a:xfrm>
            </p:spPr>
            <p:txBody>
              <a:bodyPr>
                <a:normAutofit/>
              </a:bodyPr>
              <a:lstStyle/>
              <a:p>
                <a:pPr marL="0" indent="0">
                  <a:buNone/>
                </a:pPr>
                <a:r>
                  <a:rPr lang="es-MX" sz="2000" dirty="0"/>
                  <a:t>El cuerpo negro es el radiador ideal, ya que emite a la misma velocidad a la que absorbe. En estos cuerpos, se establece que la energía sigue la le de </a:t>
                </a:r>
                <a:r>
                  <a:rPr lang="es-MX" sz="2000" dirty="0" err="1"/>
                  <a:t>SteffanBoltzmann</a:t>
                </a:r>
                <a:endParaRPr lang="es-MX" sz="2000" dirty="0"/>
              </a:p>
              <a:p>
                <a:pPr marL="0" indent="0">
                  <a:buNone/>
                </a:pPr>
                <a14:m>
                  <m:oMathPara xmlns:m="http://schemas.openxmlformats.org/officeDocument/2006/math">
                    <m:oMathParaPr>
                      <m:jc m:val="centerGroup"/>
                    </m:oMathParaPr>
                    <m:oMath xmlns:m="http://schemas.openxmlformats.org/officeDocument/2006/math">
                      <m:r>
                        <a:rPr lang="es-MX" sz="2000" b="0" i="1" smtClean="0">
                          <a:latin typeface="Cambria Math" panose="02040503050406030204" pitchFamily="18" charset="0"/>
                        </a:rPr>
                        <m:t>𝐸</m:t>
                      </m:r>
                      <m:r>
                        <a:rPr lang="es-MX" sz="2000" b="0" i="1" smtClean="0">
                          <a:latin typeface="Cambria Math" panose="02040503050406030204" pitchFamily="18" charset="0"/>
                        </a:rPr>
                        <m:t>=</m:t>
                      </m:r>
                      <m:r>
                        <a:rPr lang="es-MX" sz="2000" b="0" i="1" smtClean="0">
                          <a:latin typeface="Cambria Math" panose="02040503050406030204" pitchFamily="18" charset="0"/>
                          <a:ea typeface="Cambria Math" panose="02040503050406030204" pitchFamily="18" charset="0"/>
                        </a:rPr>
                        <m:t>𝜎</m:t>
                      </m:r>
                      <m:sSup>
                        <m:sSupPr>
                          <m:ctrlPr>
                            <a:rPr lang="es-MX" sz="2000" b="0" i="1" smtClean="0">
                              <a:latin typeface="Cambria Math" panose="02040503050406030204" pitchFamily="18" charset="0"/>
                              <a:ea typeface="Cambria Math" panose="02040503050406030204" pitchFamily="18" charset="0"/>
                            </a:rPr>
                          </m:ctrlPr>
                        </m:sSupPr>
                        <m:e>
                          <m:r>
                            <a:rPr lang="es-MX" sz="2000" b="0" i="1" smtClean="0">
                              <a:latin typeface="Cambria Math" panose="02040503050406030204" pitchFamily="18" charset="0"/>
                              <a:ea typeface="Cambria Math" panose="02040503050406030204" pitchFamily="18" charset="0"/>
                            </a:rPr>
                            <m:t>𝑇</m:t>
                          </m:r>
                        </m:e>
                        <m:sup>
                          <m:r>
                            <a:rPr lang="es-MX" sz="2000" b="0" i="1" smtClean="0">
                              <a:latin typeface="Cambria Math" panose="02040503050406030204" pitchFamily="18" charset="0"/>
                              <a:ea typeface="Cambria Math" panose="02040503050406030204" pitchFamily="18" charset="0"/>
                            </a:rPr>
                            <m:t>4</m:t>
                          </m:r>
                        </m:sup>
                      </m:sSup>
                    </m:oMath>
                  </m:oMathPara>
                </a14:m>
                <a:endParaRPr lang="es-MX" sz="2000" dirty="0"/>
              </a:p>
              <a:p>
                <a:pPr marL="0" indent="0">
                  <a:buNone/>
                </a:pPr>
                <a:r>
                  <a:rPr lang="es-MX" sz="2000" dirty="0"/>
                  <a:t>El factor de emisión o </a:t>
                </a:r>
                <a:r>
                  <a:rPr lang="es-MX" sz="2000" dirty="0" err="1"/>
                  <a:t>emisividad</a:t>
                </a:r>
                <a:r>
                  <a:rPr lang="es-MX" sz="2000" dirty="0"/>
                  <a:t> es un factor correctivo aplicable a cuerpos no negros, conocidos como grises.</a:t>
                </a:r>
              </a:p>
              <a:p>
                <a:pPr marL="0" indent="0">
                  <a:buNone/>
                </a:pPr>
                <a:r>
                  <a:rPr lang="es-MX" sz="2000" dirty="0"/>
                  <a:t>En un sistema entre dos cuerpos, se puede aplicar la relación:</a:t>
                </a:r>
              </a:p>
              <a:p>
                <a:pPr marL="0" indent="0">
                  <a:buNone/>
                </a:pPr>
                <a14:m>
                  <m:oMathPara xmlns:m="http://schemas.openxmlformats.org/officeDocument/2006/math">
                    <m:oMathParaPr>
                      <m:jc m:val="centerGroup"/>
                    </m:oMathParaPr>
                    <m:oMath xmlns:m="http://schemas.openxmlformats.org/officeDocument/2006/math">
                      <m:r>
                        <a:rPr lang="es-MX" sz="2000" b="0" i="1" smtClean="0">
                          <a:latin typeface="Cambria Math" panose="02040503050406030204" pitchFamily="18" charset="0"/>
                        </a:rPr>
                        <m:t>𝑄</m:t>
                      </m:r>
                      <m:r>
                        <a:rPr lang="es-MX" sz="2000" b="0" i="1" smtClean="0">
                          <a:latin typeface="Cambria Math" panose="02040503050406030204" pitchFamily="18" charset="0"/>
                        </a:rPr>
                        <m:t>=</m:t>
                      </m:r>
                      <m:r>
                        <a:rPr lang="es-MX" sz="2000" b="0" i="1" smtClean="0">
                          <a:latin typeface="Cambria Math" panose="02040503050406030204" pitchFamily="18" charset="0"/>
                          <a:ea typeface="Cambria Math" panose="02040503050406030204" pitchFamily="18" charset="0"/>
                        </a:rPr>
                        <m:t>𝜎𝜖</m:t>
                      </m:r>
                      <m:r>
                        <a:rPr lang="es-MX" sz="2000" b="0" i="1" smtClean="0">
                          <a:latin typeface="Cambria Math" panose="02040503050406030204" pitchFamily="18" charset="0"/>
                          <a:ea typeface="Cambria Math" panose="02040503050406030204" pitchFamily="18" charset="0"/>
                        </a:rPr>
                        <m:t>𝐹</m:t>
                      </m:r>
                      <m:d>
                        <m:dPr>
                          <m:ctrlPr>
                            <a:rPr lang="es-MX" sz="2000" b="0" i="1" smtClean="0">
                              <a:latin typeface="Cambria Math" panose="02040503050406030204" pitchFamily="18" charset="0"/>
                              <a:ea typeface="Cambria Math" panose="02040503050406030204" pitchFamily="18" charset="0"/>
                            </a:rPr>
                          </m:ctrlPr>
                        </m:dPr>
                        <m:e>
                          <m:sSubSup>
                            <m:sSubSupPr>
                              <m:ctrlPr>
                                <a:rPr lang="es-MX" sz="2000" b="0" i="1" smtClean="0">
                                  <a:latin typeface="Cambria Math" panose="02040503050406030204" pitchFamily="18" charset="0"/>
                                  <a:ea typeface="Cambria Math" panose="02040503050406030204" pitchFamily="18" charset="0"/>
                                </a:rPr>
                              </m:ctrlPr>
                            </m:sSubSupPr>
                            <m:e>
                              <m:r>
                                <a:rPr lang="es-MX" sz="2000" b="0" i="1" smtClean="0">
                                  <a:latin typeface="Cambria Math" panose="02040503050406030204" pitchFamily="18" charset="0"/>
                                  <a:ea typeface="Cambria Math" panose="02040503050406030204" pitchFamily="18" charset="0"/>
                                </a:rPr>
                                <m:t>𝑇</m:t>
                              </m:r>
                            </m:e>
                            <m:sub>
                              <m:r>
                                <a:rPr lang="es-MX" sz="2000" b="0" i="1" smtClean="0">
                                  <a:latin typeface="Cambria Math" panose="02040503050406030204" pitchFamily="18" charset="0"/>
                                  <a:ea typeface="Cambria Math" panose="02040503050406030204" pitchFamily="18" charset="0"/>
                                </a:rPr>
                                <m:t>1</m:t>
                              </m:r>
                            </m:sub>
                            <m:sup>
                              <m:r>
                                <a:rPr lang="es-MX" sz="2000" b="0" i="1" smtClean="0">
                                  <a:latin typeface="Cambria Math" panose="02040503050406030204" pitchFamily="18" charset="0"/>
                                  <a:ea typeface="Cambria Math" panose="02040503050406030204" pitchFamily="18" charset="0"/>
                                </a:rPr>
                                <m:t>4</m:t>
                              </m:r>
                            </m:sup>
                          </m:sSubSup>
                          <m:r>
                            <a:rPr lang="es-MX" sz="2000" b="0" i="1" smtClean="0">
                              <a:latin typeface="Cambria Math" panose="02040503050406030204" pitchFamily="18" charset="0"/>
                              <a:ea typeface="Cambria Math" panose="02040503050406030204" pitchFamily="18" charset="0"/>
                            </a:rPr>
                            <m:t>−</m:t>
                          </m:r>
                          <m:sSubSup>
                            <m:sSubSupPr>
                              <m:ctrlPr>
                                <a:rPr lang="es-MX" sz="2000" b="0" i="1" smtClean="0">
                                  <a:latin typeface="Cambria Math" panose="02040503050406030204" pitchFamily="18" charset="0"/>
                                  <a:ea typeface="Cambria Math" panose="02040503050406030204" pitchFamily="18" charset="0"/>
                                </a:rPr>
                              </m:ctrlPr>
                            </m:sSubSupPr>
                            <m:e>
                              <m:r>
                                <a:rPr lang="es-MX" sz="2000" b="0" i="1" smtClean="0">
                                  <a:latin typeface="Cambria Math" panose="02040503050406030204" pitchFamily="18" charset="0"/>
                                  <a:ea typeface="Cambria Math" panose="02040503050406030204" pitchFamily="18" charset="0"/>
                                </a:rPr>
                                <m:t>𝑇</m:t>
                              </m:r>
                            </m:e>
                            <m:sub>
                              <m:r>
                                <a:rPr lang="es-MX" sz="2000" b="0" i="1" smtClean="0">
                                  <a:latin typeface="Cambria Math" panose="02040503050406030204" pitchFamily="18" charset="0"/>
                                  <a:ea typeface="Cambria Math" panose="02040503050406030204" pitchFamily="18" charset="0"/>
                                </a:rPr>
                                <m:t>2</m:t>
                              </m:r>
                            </m:sub>
                            <m:sup>
                              <m:r>
                                <a:rPr lang="es-MX" sz="2000" b="0" i="1" smtClean="0">
                                  <a:latin typeface="Cambria Math" panose="02040503050406030204" pitchFamily="18" charset="0"/>
                                  <a:ea typeface="Cambria Math" panose="02040503050406030204" pitchFamily="18" charset="0"/>
                                </a:rPr>
                                <m:t>4</m:t>
                              </m:r>
                            </m:sup>
                          </m:sSubSup>
                        </m:e>
                      </m:d>
                    </m:oMath>
                  </m:oMathPara>
                </a14:m>
                <a:endParaRPr lang="es-MX" sz="2000" dirty="0"/>
              </a:p>
              <a:p>
                <a:pPr marL="0" indent="0">
                  <a:buNone/>
                </a:pPr>
                <a:endParaRPr lang="es-MX" sz="2000" dirty="0"/>
              </a:p>
              <a:p>
                <a:r>
                  <a:rPr lang="es-MX" sz="3200" dirty="0"/>
                  <a:t>Equipo y material usado</a:t>
                </a:r>
              </a:p>
              <a:p>
                <a:pPr marL="0" indent="0">
                  <a:buNone/>
                </a:pPr>
                <a:r>
                  <a:rPr lang="es-MX" sz="2000" dirty="0"/>
                  <a:t>Equipo de radiación marca Scott</a:t>
                </a:r>
              </a:p>
              <a:p>
                <a:pPr marL="0" indent="0">
                  <a:buNone/>
                </a:pPr>
                <a:endParaRPr lang="es-MX" sz="2000"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476518" y="0"/>
                <a:ext cx="10877282" cy="6176963"/>
              </a:xfrm>
              <a:blipFill>
                <a:blip r:embed="rId2" cstate="print"/>
                <a:stretch>
                  <a:fillRect l="-1289" t="-987" r="-896"/>
                </a:stretch>
              </a:blipFill>
            </p:spPr>
            <p:txBody>
              <a:bodyPr/>
              <a:lstStyle/>
              <a:p>
                <a:r>
                  <a:rPr lang="es-MX">
                    <a:noFill/>
                  </a:rPr>
                  <a:t> </a:t>
                </a:r>
              </a:p>
            </p:txBody>
          </p:sp>
        </mc:Fallback>
      </mc:AlternateContent>
    </p:spTree>
    <p:extLst>
      <p:ext uri="{BB962C8B-B14F-4D97-AF65-F5344CB8AC3E}">
        <p14:creationId xmlns:p14="http://schemas.microsoft.com/office/powerpoint/2010/main" val="335915982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0"/>
            <a:ext cx="10515600" cy="6176963"/>
          </a:xfrm>
        </p:spPr>
        <p:txBody>
          <a:bodyPr>
            <a:normAutofit/>
          </a:bodyPr>
          <a:lstStyle/>
          <a:p>
            <a:r>
              <a:rPr lang="es-MX" sz="3200" dirty="0"/>
              <a:t>Procedimiento</a:t>
            </a:r>
          </a:p>
          <a:p>
            <a:pPr marL="0" indent="0">
              <a:buNone/>
            </a:pPr>
            <a:r>
              <a:rPr lang="es-MX" sz="2000" dirty="0"/>
              <a:t>Encender el equipo</a:t>
            </a:r>
          </a:p>
          <a:p>
            <a:pPr marL="0" indent="0">
              <a:buNone/>
            </a:pPr>
            <a:r>
              <a:rPr lang="es-MX" sz="2000" dirty="0"/>
              <a:t>Encender el calentador tipo placa en el panel de control.</a:t>
            </a:r>
          </a:p>
          <a:p>
            <a:pPr marL="0" indent="0">
              <a:buNone/>
            </a:pPr>
            <a:r>
              <a:rPr lang="es-MX" sz="2000" dirty="0"/>
              <a:t>Ajustar el reóstato a un máximo de 70%.</a:t>
            </a:r>
          </a:p>
          <a:p>
            <a:pPr marL="0" indent="0">
              <a:buNone/>
            </a:pPr>
            <a:r>
              <a:rPr lang="es-MX" sz="2000" dirty="0"/>
              <a:t>Colocar la placa de prueba frente al calentador.</a:t>
            </a:r>
          </a:p>
          <a:p>
            <a:pPr marL="0" indent="0">
              <a:buNone/>
            </a:pPr>
            <a:r>
              <a:rPr lang="es-MX" sz="2000" dirty="0"/>
              <a:t>Tomar registro de tiempo contra temperatura de la placa. Esperar a que se estabilice.</a:t>
            </a:r>
          </a:p>
          <a:p>
            <a:pPr marL="0" indent="0">
              <a:buNone/>
            </a:pPr>
            <a:r>
              <a:rPr lang="es-MX" sz="2000" dirty="0"/>
              <a:t>Colocar la termopila en el riel corto. No coloque la cubierta colectora.</a:t>
            </a:r>
          </a:p>
          <a:p>
            <a:pPr marL="0" indent="0">
              <a:buNone/>
            </a:pPr>
            <a:r>
              <a:rPr lang="es-MX" sz="2000" dirty="0"/>
              <a:t>Tomar temperaturas de la placa y el voltaje de la termopila.</a:t>
            </a:r>
          </a:p>
          <a:p>
            <a:pPr marL="0" indent="0">
              <a:buNone/>
            </a:pPr>
            <a:r>
              <a:rPr lang="es-MX" sz="2000" dirty="0"/>
              <a:t>Cambiar la posición del reóstato a otra menor.</a:t>
            </a:r>
          </a:p>
          <a:p>
            <a:pPr marL="0" indent="0">
              <a:buNone/>
            </a:pPr>
            <a:r>
              <a:rPr lang="es-MX" sz="2000" dirty="0"/>
              <a:t>Repetir el procedimiento.</a:t>
            </a:r>
          </a:p>
          <a:p>
            <a:pPr marL="0" indent="0">
              <a:buNone/>
            </a:pPr>
            <a:r>
              <a:rPr lang="es-MX" sz="2000" dirty="0"/>
              <a:t>Realizar el procedimiento para 5 diferentes posiciones del reóstato.</a:t>
            </a:r>
          </a:p>
          <a:p>
            <a:pPr marL="0" indent="0">
              <a:buNone/>
            </a:pPr>
            <a:endParaRPr lang="es-MX" sz="2000" dirty="0"/>
          </a:p>
          <a:p>
            <a:pPr marL="0" indent="0">
              <a:buNone/>
            </a:pPr>
            <a:endParaRPr lang="es-MX" sz="2000" dirty="0"/>
          </a:p>
        </p:txBody>
      </p:sp>
    </p:spTree>
    <p:extLst>
      <p:ext uri="{BB962C8B-B14F-4D97-AF65-F5344CB8AC3E}">
        <p14:creationId xmlns:p14="http://schemas.microsoft.com/office/powerpoint/2010/main" val="7668507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r>
              <a:rPr lang="es-MX" sz="3200" dirty="0"/>
              <a:t>Reporte</a:t>
            </a:r>
            <a:endParaRPr lang="es-MX" dirty="0"/>
          </a:p>
          <a:p>
            <a:pPr marL="0" indent="0">
              <a:buNone/>
            </a:pPr>
            <a:r>
              <a:rPr lang="es-MX" sz="2000" dirty="0"/>
              <a:t>Presentar resultados experimentales en forma tabulada.</a:t>
            </a:r>
          </a:p>
          <a:p>
            <a:pPr marL="0" indent="0">
              <a:buNone/>
            </a:pPr>
            <a:r>
              <a:rPr lang="es-MX" sz="2000" dirty="0"/>
              <a:t>Realizar una gráfica </a:t>
            </a:r>
            <a:r>
              <a:rPr lang="es-MX" sz="2000" dirty="0" err="1"/>
              <a:t>logarítimica</a:t>
            </a:r>
            <a:r>
              <a:rPr lang="es-MX" sz="2000" dirty="0"/>
              <a:t> del voltaje de la termopila vs temperatura absoluta de la placa.</a:t>
            </a:r>
          </a:p>
          <a:p>
            <a:pPr marL="0" indent="0">
              <a:buNone/>
            </a:pPr>
            <a:r>
              <a:rPr lang="es-MX" sz="2000" dirty="0"/>
              <a:t>Obtenga una ecuación de ajuste para estos datos.</a:t>
            </a:r>
          </a:p>
          <a:p>
            <a:pPr marL="0" indent="0">
              <a:buNone/>
            </a:pPr>
            <a:endParaRPr lang="es-MX" sz="2000" dirty="0"/>
          </a:p>
        </p:txBody>
      </p:sp>
    </p:spTree>
    <p:extLst>
      <p:ext uri="{BB962C8B-B14F-4D97-AF65-F5344CB8AC3E}">
        <p14:creationId xmlns:p14="http://schemas.microsoft.com/office/powerpoint/2010/main" val="1607543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Contenido</a:t>
            </a:r>
          </a:p>
        </p:txBody>
      </p:sp>
      <p:sp>
        <p:nvSpPr>
          <p:cNvPr id="3" name="Marcador de contenido 2"/>
          <p:cNvSpPr>
            <a:spLocks noGrp="1"/>
          </p:cNvSpPr>
          <p:nvPr>
            <p:ph idx="1"/>
          </p:nvPr>
        </p:nvSpPr>
        <p:spPr/>
        <p:txBody>
          <a:bodyPr>
            <a:normAutofit/>
          </a:bodyPr>
          <a:lstStyle/>
          <a:p>
            <a:r>
              <a:rPr lang="es-MX" dirty="0"/>
              <a:t>Práctica 1: Calibración de termopares</a:t>
            </a:r>
          </a:p>
          <a:p>
            <a:r>
              <a:rPr lang="es-MX" dirty="0"/>
              <a:t>Práctica 2: Viscosidad</a:t>
            </a:r>
          </a:p>
          <a:p>
            <a:r>
              <a:rPr lang="es-MX" dirty="0"/>
              <a:t>Práctica 3: Radiación parte I</a:t>
            </a:r>
          </a:p>
          <a:p>
            <a:r>
              <a:rPr lang="es-MX" dirty="0"/>
              <a:t>Práctica 4: Factor de fricción y longitud equivalente</a:t>
            </a:r>
          </a:p>
          <a:p>
            <a:r>
              <a:rPr lang="es-MX" dirty="0"/>
              <a:t>Práctica 5: Conducción</a:t>
            </a:r>
          </a:p>
          <a:p>
            <a:r>
              <a:rPr lang="es-MX" dirty="0"/>
              <a:t>Práctica 6: Teorema de Bernoulli</a:t>
            </a:r>
          </a:p>
          <a:p>
            <a:r>
              <a:rPr lang="es-MX" dirty="0"/>
              <a:t>Práctica 7: Radiación parte II</a:t>
            </a:r>
          </a:p>
          <a:p>
            <a:r>
              <a:rPr lang="es-MX" dirty="0"/>
              <a:t>Práctica 8: Intercambiador de calor de doble tubo</a:t>
            </a:r>
          </a:p>
        </p:txBody>
      </p:sp>
    </p:spTree>
    <p:extLst>
      <p:ext uri="{BB962C8B-B14F-4D97-AF65-F5344CB8AC3E}">
        <p14:creationId xmlns:p14="http://schemas.microsoft.com/office/powerpoint/2010/main" val="3787844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Evaluación</a:t>
            </a:r>
          </a:p>
        </p:txBody>
      </p:sp>
      <p:sp>
        <p:nvSpPr>
          <p:cNvPr id="3" name="Marcador de contenido 2"/>
          <p:cNvSpPr>
            <a:spLocks noGrp="1"/>
          </p:cNvSpPr>
          <p:nvPr>
            <p:ph idx="1"/>
          </p:nvPr>
        </p:nvSpPr>
        <p:spPr>
          <a:xfrm>
            <a:off x="838200" y="1825624"/>
            <a:ext cx="10515600" cy="5032375"/>
          </a:xfrm>
        </p:spPr>
        <p:txBody>
          <a:bodyPr>
            <a:normAutofit/>
          </a:bodyPr>
          <a:lstStyle/>
          <a:p>
            <a:pPr marL="0" indent="0">
              <a:buNone/>
            </a:pPr>
            <a:r>
              <a:rPr lang="es-MX" dirty="0"/>
              <a:t>joibarra.yolasite.com</a:t>
            </a:r>
          </a:p>
          <a:p>
            <a:pPr marL="0" indent="0">
              <a:buNone/>
            </a:pPr>
            <a:r>
              <a:rPr lang="es-MX" dirty="0"/>
              <a:t>Asistencia 0%</a:t>
            </a:r>
          </a:p>
          <a:p>
            <a:pPr marL="0" indent="0">
              <a:buNone/>
            </a:pPr>
            <a:r>
              <a:rPr lang="es-MX" dirty="0"/>
              <a:t>Máximo de demora: 15 minutos</a:t>
            </a:r>
          </a:p>
          <a:p>
            <a:pPr marL="0" indent="0">
              <a:buNone/>
            </a:pPr>
            <a:r>
              <a:rPr lang="es-MX" dirty="0"/>
              <a:t>Reportes: 65%</a:t>
            </a:r>
          </a:p>
          <a:p>
            <a:pPr marL="0" indent="0">
              <a:buNone/>
            </a:pPr>
            <a:r>
              <a:rPr lang="es-MX" dirty="0"/>
              <a:t>Diario: 5%</a:t>
            </a:r>
          </a:p>
          <a:p>
            <a:pPr marL="0" indent="0">
              <a:buNone/>
            </a:pPr>
            <a:r>
              <a:rPr lang="es-MX" dirty="0"/>
              <a:t>Práctica Nueva: 30%</a:t>
            </a:r>
          </a:p>
          <a:p>
            <a:pPr marL="0" indent="0">
              <a:buNone/>
            </a:pPr>
            <a:r>
              <a:rPr lang="es-MX" dirty="0"/>
              <a:t>1 sola práctica nueva: </a:t>
            </a:r>
            <a:r>
              <a:rPr lang="es-MX" dirty="0" err="1"/>
              <a:t>BMyE</a:t>
            </a:r>
            <a:r>
              <a:rPr lang="es-MX" dirty="0"/>
              <a:t>, MF, TC</a:t>
            </a:r>
          </a:p>
          <a:p>
            <a:pPr marL="0" indent="0">
              <a:buNone/>
            </a:pPr>
            <a:r>
              <a:rPr lang="es-MX" dirty="0"/>
              <a:t>Práctica Nueva: se calificará desde la primera sesión, se entregará reporte, y se realizará una presentación final de la misma en la fecha asignada para el PIA, según la coordinación de IQ.</a:t>
            </a:r>
          </a:p>
        </p:txBody>
      </p:sp>
    </p:spTree>
    <p:extLst>
      <p:ext uri="{BB962C8B-B14F-4D97-AF65-F5344CB8AC3E}">
        <p14:creationId xmlns:p14="http://schemas.microsoft.com/office/powerpoint/2010/main" val="973613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Práctica 1. Calibración de termopares</a:t>
            </a:r>
          </a:p>
        </p:txBody>
      </p:sp>
      <p:sp>
        <p:nvSpPr>
          <p:cNvPr id="3" name="Marcador de contenido 2"/>
          <p:cNvSpPr>
            <a:spLocks noGrp="1"/>
          </p:cNvSpPr>
          <p:nvPr>
            <p:ph idx="1"/>
          </p:nvPr>
        </p:nvSpPr>
        <p:spPr>
          <a:xfrm>
            <a:off x="556591" y="1351722"/>
            <a:ext cx="11105322" cy="5367130"/>
          </a:xfrm>
        </p:spPr>
        <p:txBody>
          <a:bodyPr/>
          <a:lstStyle/>
          <a:p>
            <a:pPr marL="0" indent="0">
              <a:buNone/>
            </a:pPr>
            <a:r>
              <a:rPr lang="es-MX" dirty="0"/>
              <a:t>Objetivo</a:t>
            </a:r>
          </a:p>
          <a:p>
            <a:r>
              <a:rPr lang="es-MX" dirty="0"/>
              <a:t>Conocer el principio de operación de un termopar.</a:t>
            </a:r>
          </a:p>
          <a:p>
            <a:r>
              <a:rPr lang="es-MX" dirty="0"/>
              <a:t>Aprender a usar los termopares como auxiliares en el registro de temperatura y las diferencias entre ellos.</a:t>
            </a:r>
          </a:p>
          <a:p>
            <a:r>
              <a:rPr lang="es-MX" dirty="0"/>
              <a:t>Construir una curva de calibración para cada tipo de termopar.</a:t>
            </a:r>
          </a:p>
          <a:p>
            <a:pPr marL="0" indent="0">
              <a:buNone/>
            </a:pPr>
            <a:endParaRPr lang="es-MX" dirty="0"/>
          </a:p>
          <a:p>
            <a:pPr marL="0" indent="0">
              <a:buNone/>
            </a:pPr>
            <a:r>
              <a:rPr lang="es-MX" dirty="0"/>
              <a:t>Introducción</a:t>
            </a:r>
          </a:p>
          <a:p>
            <a:pPr marL="0" indent="0">
              <a:buNone/>
            </a:pPr>
            <a:r>
              <a:rPr lang="es-MX" dirty="0"/>
              <a:t>Una de las variables más importantes para el ingeniero (y químico en general) es la temperatura.</a:t>
            </a:r>
          </a:p>
          <a:p>
            <a:pPr marL="0" indent="0">
              <a:buNone/>
            </a:pPr>
            <a:r>
              <a:rPr lang="es-MX" dirty="0"/>
              <a:t>¿Qué es la temperatura?</a:t>
            </a:r>
          </a:p>
          <a:p>
            <a:pPr marL="0" indent="0">
              <a:buNone/>
            </a:pPr>
            <a:endParaRPr lang="es-MX" dirty="0"/>
          </a:p>
        </p:txBody>
      </p:sp>
    </p:spTree>
    <p:extLst>
      <p:ext uri="{BB962C8B-B14F-4D97-AF65-F5344CB8AC3E}">
        <p14:creationId xmlns:p14="http://schemas.microsoft.com/office/powerpoint/2010/main" val="355694562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8010</TotalTime>
  <Words>4710</Words>
  <Application>Microsoft Office PowerPoint</Application>
  <PresentationFormat>Panorámica</PresentationFormat>
  <Paragraphs>620</Paragraphs>
  <Slides>64</Slides>
  <Notes>0</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1</vt:i4>
      </vt:variant>
      <vt:variant>
        <vt:lpstr>Títulos de diapositiva</vt:lpstr>
      </vt:variant>
      <vt:variant>
        <vt:i4>64</vt:i4>
      </vt:variant>
    </vt:vector>
  </HeadingPairs>
  <TitlesOfParts>
    <vt:vector size="71" baseType="lpstr">
      <vt:lpstr>Arial</vt:lpstr>
      <vt:lpstr>Calibri</vt:lpstr>
      <vt:lpstr>Calibri Light</vt:lpstr>
      <vt:lpstr>Cambria Math</vt:lpstr>
      <vt:lpstr>Symbol</vt:lpstr>
      <vt:lpstr>Tema de Office</vt:lpstr>
      <vt:lpstr>Imagen de mapa de bits</vt:lpstr>
      <vt:lpstr>Laboratorio de Operaciones Unitarias</vt:lpstr>
      <vt:lpstr>Requisitos</vt:lpstr>
      <vt:lpstr>Presentación de PowerPoint</vt:lpstr>
      <vt:lpstr>Contenido de los reportes</vt:lpstr>
      <vt:lpstr>Calendario Grupo 002</vt:lpstr>
      <vt:lpstr>Calendario Grupo 006</vt:lpstr>
      <vt:lpstr>Contenido</vt:lpstr>
      <vt:lpstr>Evaluación</vt:lpstr>
      <vt:lpstr>Práctica 1. Calibración de termopares</vt:lpstr>
      <vt:lpstr>Presentación de PowerPoint</vt:lpstr>
      <vt:lpstr>Presentación de PowerPoint</vt:lpstr>
      <vt:lpstr>Presentación de PowerPoint</vt:lpstr>
      <vt:lpstr>Presentación de PowerPoint</vt:lpstr>
      <vt:lpstr>Presentación de PowerPoint</vt:lpstr>
      <vt:lpstr>Presentación de PowerPoint</vt:lpstr>
      <vt:lpstr>Práctica 2. Viscosidad</vt:lpstr>
      <vt:lpstr>Presentación de PowerPoint</vt:lpstr>
      <vt:lpstr>Presentación de PowerPoint</vt:lpstr>
      <vt:lpstr>Presentación de PowerPoint</vt:lpstr>
      <vt:lpstr>Presentación de PowerPoint</vt:lpstr>
      <vt:lpstr>Presentación de PowerPoint</vt:lpstr>
      <vt:lpstr>Presentación de PowerPoint</vt:lpstr>
      <vt:lpstr>Práctica 3. Radiación I, Leyes de Kirchoff</vt:lpstr>
      <vt:lpstr>Presentación de PowerPoint</vt:lpstr>
      <vt:lpstr>Presentación de PowerPoint</vt:lpstr>
      <vt:lpstr>Presentación de PowerPoint</vt:lpstr>
      <vt:lpstr>Práctica 4. Factor de fricción y longitud equivalente</vt:lpstr>
      <vt:lpstr>Presentación de PowerPoint</vt:lpstr>
      <vt:lpstr>Presentación de PowerPoint</vt:lpstr>
      <vt:lpstr>Presentación de PowerPoint</vt:lpstr>
      <vt:lpstr>Presentación de PowerPoint</vt:lpstr>
      <vt:lpstr>Práctica 5. Conducción</vt:lpstr>
      <vt:lpstr>Presentación de PowerPoint</vt:lpstr>
      <vt:lpstr>Presentación de PowerPoint</vt:lpstr>
      <vt:lpstr>Presentación de PowerPoint</vt:lpstr>
      <vt:lpstr>Práctica 6. Teorema de Bernoulli</vt:lpstr>
      <vt:lpstr>Presentación de PowerPoint</vt:lpstr>
      <vt:lpstr>Presentación de PowerPoint</vt:lpstr>
      <vt:lpstr>Presentación de PowerPoint</vt:lpstr>
      <vt:lpstr>Presentación de PowerPoint</vt:lpstr>
      <vt:lpstr>Presentación de PowerPoint</vt:lpstr>
      <vt:lpstr>Práctica 7. Radiación II</vt:lpstr>
      <vt:lpstr>Presentación de PowerPoint</vt:lpstr>
      <vt:lpstr>Presentación de PowerPoint</vt:lpstr>
      <vt:lpstr>Presentación de PowerPoint</vt:lpstr>
      <vt:lpstr>Práctica 8. Intercambiadores de calor</vt:lpstr>
      <vt:lpstr>Presentación de PowerPoint</vt:lpstr>
      <vt:lpstr>Presentación de PowerPoint</vt:lpstr>
      <vt:lpstr>Presentación de PowerPoint</vt:lpstr>
      <vt:lpstr>Práctica 7. Coeficiente global</vt:lpstr>
      <vt:lpstr>Presentación de PowerPoint</vt:lpstr>
      <vt:lpstr>Práctica 8. Efecto Leidenfrost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Posibles prácticas nuevas</vt:lpstr>
      <vt:lpstr>Práctica 3. Radiación I (Ley de Stefan Boltzmann)</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Laboratorio de Operaciones Unitarias II</dc:title>
  <dc:creator>JORGE IBARRA RODRIGUEZ</dc:creator>
  <cp:lastModifiedBy>J A. T.</cp:lastModifiedBy>
  <cp:revision>117</cp:revision>
  <dcterms:created xsi:type="dcterms:W3CDTF">2015-08-05T18:55:03Z</dcterms:created>
  <dcterms:modified xsi:type="dcterms:W3CDTF">2020-01-29T21:02:41Z</dcterms:modified>
</cp:coreProperties>
</file>