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83" r:id="rId3"/>
    <p:sldId id="258" r:id="rId4"/>
    <p:sldId id="259" r:id="rId5"/>
    <p:sldId id="260" r:id="rId6"/>
    <p:sldId id="261" r:id="rId7"/>
    <p:sldId id="262" r:id="rId8"/>
    <p:sldId id="263" r:id="rId9"/>
    <p:sldId id="264" r:id="rId10"/>
    <p:sldId id="265" r:id="rId11"/>
    <p:sldId id="266"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8BC8C5C-9B83-4546-85C8-062FCE78393C}" type="datetimeFigureOut">
              <a:rPr lang="es-MX" smtClean="0"/>
              <a:t>10/09/2012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B7081C-BF9F-4214-B145-394AB8F6B708}" type="slidenum">
              <a:rPr lang="es-MX" smtClean="0"/>
              <a:t>‹Nº›</a:t>
            </a:fld>
            <a:endParaRPr lang="es-MX"/>
          </a:p>
        </p:txBody>
      </p:sp>
    </p:spTree>
    <p:extLst>
      <p:ext uri="{BB962C8B-B14F-4D97-AF65-F5344CB8AC3E}">
        <p14:creationId xmlns:p14="http://schemas.microsoft.com/office/powerpoint/2010/main" val="952377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11</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12</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13</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14</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15</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16</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17</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18</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19</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20</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3</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21</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22</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23</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24</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25</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26</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88A008C1-2DAC-4EB5-9B1D-CD1628EC2351}" type="slidenum">
              <a:rPr lang="es-ES" smtClean="0"/>
              <a:pPr/>
              <a:t>10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28 Título"/>
          <p:cNvSpPr>
            <a:spLocks noGrp="1"/>
          </p:cNvSpPr>
          <p:nvPr>
            <p:ph type="ctrTitle"/>
          </p:nvPr>
        </p:nvSpPr>
        <p:spPr>
          <a:xfrm>
            <a:off x="381000" y="4853411"/>
            <a:ext cx="8458200" cy="1222375"/>
          </a:xfrm>
        </p:spPr>
        <p:txBody>
          <a:bodyPr anchor="t"/>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16" name="15 Marcador de fecha"/>
          <p:cNvSpPr>
            <a:spLocks noGrp="1"/>
          </p:cNvSpPr>
          <p:nvPr>
            <p:ph type="dt" sz="half" idx="10"/>
          </p:nvPr>
        </p:nvSpPr>
        <p:spPr/>
        <p:txBody>
          <a:bodyPr/>
          <a:lstStyle/>
          <a:p>
            <a:fld id="{7776009C-399D-42BA-AE0F-1B160107C3CA}" type="datetimeFigureOut">
              <a:rPr lang="es-MX" smtClean="0"/>
              <a:t>10/09/2012</a:t>
            </a:fld>
            <a:endParaRPr lang="es-MX"/>
          </a:p>
        </p:txBody>
      </p:sp>
      <p:sp>
        <p:nvSpPr>
          <p:cNvPr id="2" name="1 Marcador de pie de página"/>
          <p:cNvSpPr>
            <a:spLocks noGrp="1"/>
          </p:cNvSpPr>
          <p:nvPr>
            <p:ph type="ftr" sz="quarter" idx="11"/>
          </p:nvPr>
        </p:nvSpPr>
        <p:spPr/>
        <p:txBody>
          <a:bodyPr/>
          <a:lstStyle/>
          <a:p>
            <a:endParaRPr lang="es-MX"/>
          </a:p>
        </p:txBody>
      </p:sp>
      <p:sp>
        <p:nvSpPr>
          <p:cNvPr id="15" name="14 Marcador de número de diapositiva"/>
          <p:cNvSpPr>
            <a:spLocks noGrp="1"/>
          </p:cNvSpPr>
          <p:nvPr>
            <p:ph type="sldNum" sz="quarter" idx="12"/>
          </p:nvPr>
        </p:nvSpPr>
        <p:spPr>
          <a:xfrm>
            <a:off x="8229600" y="6473952"/>
            <a:ext cx="758952" cy="246888"/>
          </a:xfrm>
        </p:spPr>
        <p:txBody>
          <a:bodyPr/>
          <a:lstStyle/>
          <a:p>
            <a:fld id="{B6591B1C-E903-4143-B3A7-17567E7FF4B6}" type="slidenum">
              <a:rPr lang="es-MX" smtClean="0"/>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776009C-399D-42BA-AE0F-1B160107C3CA}" type="datetimeFigureOut">
              <a:rPr lang="es-MX" smtClean="0"/>
              <a:t>10/09/2012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6591B1C-E903-4143-B3A7-17567E7FF4B6}" type="slidenum">
              <a:rPr lang="es-MX" smtClean="0"/>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549276"/>
            <a:ext cx="18288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549276"/>
            <a:ext cx="62484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776009C-399D-42BA-AE0F-1B160107C3CA}" type="datetimeFigureOut">
              <a:rPr lang="es-MX" smtClean="0"/>
              <a:t>10/09/2012</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6591B1C-E903-4143-B3A7-17567E7FF4B6}" type="slidenum">
              <a:rPr lang="es-MX" smtClean="0"/>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2" name="2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27" name="26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7776009C-399D-42BA-AE0F-1B160107C3CA}" type="datetimeFigureOut">
              <a:rPr lang="es-MX" smtClean="0"/>
              <a:t>10/09/2012</a:t>
            </a:fld>
            <a:endParaRPr lang="es-MX"/>
          </a:p>
        </p:txBody>
      </p:sp>
      <p:sp>
        <p:nvSpPr>
          <p:cNvPr id="19" name="18 Marcador de pie de página"/>
          <p:cNvSpPr>
            <a:spLocks noGrp="1"/>
          </p:cNvSpPr>
          <p:nvPr>
            <p:ph type="ftr" sz="quarter" idx="11"/>
          </p:nvPr>
        </p:nvSpPr>
        <p:spPr>
          <a:xfrm>
            <a:off x="3581400" y="76200"/>
            <a:ext cx="2895600" cy="288925"/>
          </a:xfrm>
        </p:spPr>
        <p:txBody>
          <a:bodyPr/>
          <a:lstStyle/>
          <a:p>
            <a:endParaRPr lang="es-MX"/>
          </a:p>
        </p:txBody>
      </p:sp>
      <p:sp>
        <p:nvSpPr>
          <p:cNvPr id="16" name="15 Marcador de número de diapositiva"/>
          <p:cNvSpPr>
            <a:spLocks noGrp="1"/>
          </p:cNvSpPr>
          <p:nvPr>
            <p:ph type="sldNum" sz="quarter" idx="12"/>
          </p:nvPr>
        </p:nvSpPr>
        <p:spPr>
          <a:xfrm>
            <a:off x="8229600" y="6473952"/>
            <a:ext cx="758952" cy="246888"/>
          </a:xfrm>
        </p:spPr>
        <p:txBody>
          <a:bodyPr/>
          <a:lstStyle/>
          <a:p>
            <a:fld id="{B6591B1C-E903-4143-B3A7-17567E7FF4B6}" type="slidenum">
              <a:rPr lang="es-MX" smtClean="0"/>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texto"/>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9" name="18 Marcador de fecha"/>
          <p:cNvSpPr>
            <a:spLocks noGrp="1"/>
          </p:cNvSpPr>
          <p:nvPr>
            <p:ph type="dt" sz="half" idx="10"/>
          </p:nvPr>
        </p:nvSpPr>
        <p:spPr/>
        <p:txBody>
          <a:bodyPr/>
          <a:lstStyle/>
          <a:p>
            <a:fld id="{7776009C-399D-42BA-AE0F-1B160107C3CA}" type="datetimeFigureOut">
              <a:rPr lang="es-MX" smtClean="0"/>
              <a:t>10/09/2012</a:t>
            </a:fld>
            <a:endParaRPr lang="es-MX"/>
          </a:p>
        </p:txBody>
      </p:sp>
      <p:sp>
        <p:nvSpPr>
          <p:cNvPr id="11" name="10 Marcador de pie de página"/>
          <p:cNvSpPr>
            <a:spLocks noGrp="1"/>
          </p:cNvSpPr>
          <p:nvPr>
            <p:ph type="ftr" sz="quarter" idx="11"/>
          </p:nvPr>
        </p:nvSpPr>
        <p:spPr/>
        <p:txBody>
          <a:bodyPr/>
          <a:lstStyle/>
          <a:p>
            <a:endParaRPr lang="es-MX"/>
          </a:p>
        </p:txBody>
      </p:sp>
      <p:sp>
        <p:nvSpPr>
          <p:cNvPr id="16" name="15 Marcador de número de diapositiva"/>
          <p:cNvSpPr>
            <a:spLocks noGrp="1"/>
          </p:cNvSpPr>
          <p:nvPr>
            <p:ph type="sldNum" sz="quarter" idx="12"/>
          </p:nvPr>
        </p:nvSpPr>
        <p:spPr/>
        <p:txBody>
          <a:bodyPr/>
          <a:lstStyle/>
          <a:p>
            <a:fld id="{B6591B1C-E903-4143-B3A7-17567E7FF4B6}" type="slidenum">
              <a:rPr lang="es-MX" smtClean="0"/>
              <a:t>‹Nº›</a:t>
            </a:fld>
            <a:endParaRPr lang="es-MX"/>
          </a:p>
        </p:txBody>
      </p:sp>
      <p:sp>
        <p:nvSpPr>
          <p:cNvPr id="8" name="7 Título"/>
          <p:cNvSpPr>
            <a:spLocks noGrp="1"/>
          </p:cNvSpPr>
          <p:nvPr>
            <p:ph type="title"/>
          </p:nvPr>
        </p:nvSpPr>
        <p:spPr>
          <a:xfrm>
            <a:off x="180475" y="2947085"/>
            <a:ext cx="8686800" cy="1184825"/>
          </a:xfrm>
        </p:spPr>
        <p:txBody>
          <a:bodyPr rtlCol="0" anchor="t"/>
          <a:lstStyle>
            <a:lvl1pPr algn="r">
              <a:defRPr/>
            </a:lvl1pPr>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0" name="1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4" name="13 Marcador de contenido"/>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0"/>
          </p:nvPr>
        </p:nvSpPr>
        <p:spPr/>
        <p:txBody>
          <a:bodyPr/>
          <a:lstStyle/>
          <a:p>
            <a:fld id="{7776009C-399D-42BA-AE0F-1B160107C3CA}" type="datetimeFigureOut">
              <a:rPr lang="es-MX" smtClean="0"/>
              <a:t>10/09/2012</a:t>
            </a:fld>
            <a:endParaRPr lang="es-MX"/>
          </a:p>
        </p:txBody>
      </p:sp>
      <p:sp>
        <p:nvSpPr>
          <p:cNvPr id="10" name="9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B6591B1C-E903-4143-B3A7-17567E7FF4B6}" type="slidenum">
              <a:rPr lang="es-MX" smtClean="0"/>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9" name="28 Título"/>
          <p:cNvSpPr>
            <a:spLocks noGrp="1"/>
          </p:cNvSpPr>
          <p:nvPr>
            <p:ph type="title"/>
          </p:nvPr>
        </p:nvSpPr>
        <p:spPr>
          <a:xfrm>
            <a:off x="304800" y="5410200"/>
            <a:ext cx="8610600" cy="882650"/>
          </a:xfrm>
        </p:spPr>
        <p:txBody>
          <a:bodyPr anchor="ctr"/>
          <a:lstStyle>
            <a:lvl1pPr>
              <a:defRPr/>
            </a:lvl1p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25" name="24 Marcador de texto"/>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8" name="27 Marcador de contenido"/>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Marcador de fecha"/>
          <p:cNvSpPr>
            <a:spLocks noGrp="1"/>
          </p:cNvSpPr>
          <p:nvPr>
            <p:ph type="dt" sz="half" idx="10"/>
          </p:nvPr>
        </p:nvSpPr>
        <p:spPr/>
        <p:txBody>
          <a:bodyPr/>
          <a:lstStyle/>
          <a:p>
            <a:fld id="{7776009C-399D-42BA-AE0F-1B160107C3CA}" type="datetimeFigureOut">
              <a:rPr lang="es-MX" smtClean="0"/>
              <a:t>10/09/2012</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229600" y="6477000"/>
            <a:ext cx="762000" cy="246888"/>
          </a:xfrm>
        </p:spPr>
        <p:txBody>
          <a:bodyPr/>
          <a:lstStyle/>
          <a:p>
            <a:fld id="{B6591B1C-E903-4143-B3A7-17567E7FF4B6}" type="slidenum">
              <a:rPr lang="es-MX" smtClean="0"/>
              <a:t>‹Nº›</a:t>
            </a:fld>
            <a:endParaRPr lang="es-MX"/>
          </a:p>
        </p:txBody>
      </p:sp>
      <p:sp>
        <p:nvSpPr>
          <p:cNvPr id="11" name="10 Conector recto"/>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30" name="29 Título"/>
          <p:cNvSpPr>
            <a:spLocks noGrp="1"/>
          </p:cNvSpPr>
          <p:nvPr>
            <p:ph type="title"/>
          </p:nvPr>
        </p:nvSpPr>
        <p:spPr>
          <a:xfrm>
            <a:off x="301752" y="457200"/>
            <a:ext cx="8686800" cy="841248"/>
          </a:xfrm>
        </p:spPr>
        <p:txBody>
          <a:bodyPr/>
          <a:lstStyle/>
          <a:p>
            <a:r>
              <a:rPr kumimoji="0" lang="es-ES" smtClean="0"/>
              <a:t>Haga clic para modificar el estilo de título del patrón</a:t>
            </a:r>
            <a:endParaRPr kumimoji="0" lang="en-US"/>
          </a:p>
        </p:txBody>
      </p:sp>
      <p:sp>
        <p:nvSpPr>
          <p:cNvPr id="12" name="11 Marcador de fecha"/>
          <p:cNvSpPr>
            <a:spLocks noGrp="1"/>
          </p:cNvSpPr>
          <p:nvPr>
            <p:ph type="dt" sz="half" idx="10"/>
          </p:nvPr>
        </p:nvSpPr>
        <p:spPr/>
        <p:txBody>
          <a:bodyPr/>
          <a:lstStyle/>
          <a:p>
            <a:fld id="{7776009C-399D-42BA-AE0F-1B160107C3CA}" type="datetimeFigureOut">
              <a:rPr lang="es-MX" smtClean="0"/>
              <a:t>10/09/2012</a:t>
            </a:fld>
            <a:endParaRPr lang="es-MX"/>
          </a:p>
        </p:txBody>
      </p:sp>
      <p:sp>
        <p:nvSpPr>
          <p:cNvPr id="21" name="20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B6591B1C-E903-4143-B3A7-17567E7FF4B6}" type="slidenum">
              <a:rPr lang="es-MX" smtClean="0"/>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7776009C-399D-42BA-AE0F-1B160107C3CA}" type="datetimeFigureOut">
              <a:rPr lang="es-MX" smtClean="0"/>
              <a:t>10/09/2012</a:t>
            </a:fld>
            <a:endParaRPr lang="es-MX"/>
          </a:p>
        </p:txBody>
      </p:sp>
      <p:sp>
        <p:nvSpPr>
          <p:cNvPr id="24" name="23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6591B1C-E903-4143-B3A7-17567E7FF4B6}" type="slidenum">
              <a:rPr lang="es-MX" smtClean="0"/>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7 Conector recto"/>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Título"/>
          <p:cNvSpPr>
            <a:spLocks noGrp="1"/>
          </p:cNvSpPr>
          <p:nvPr>
            <p:ph type="title"/>
          </p:nvPr>
        </p:nvSpPr>
        <p:spPr>
          <a:xfrm>
            <a:off x="457200" y="5486400"/>
            <a:ext cx="8458200" cy="520700"/>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14" name="13 Marcador de contenido"/>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Marcador de fecha"/>
          <p:cNvSpPr>
            <a:spLocks noGrp="1"/>
          </p:cNvSpPr>
          <p:nvPr>
            <p:ph type="dt" sz="half" idx="10"/>
          </p:nvPr>
        </p:nvSpPr>
        <p:spPr/>
        <p:txBody>
          <a:bodyPr/>
          <a:lstStyle/>
          <a:p>
            <a:fld id="{7776009C-399D-42BA-AE0F-1B160107C3CA}" type="datetimeFigureOut">
              <a:rPr lang="es-MX" smtClean="0"/>
              <a:t>10/09/2012</a:t>
            </a:fld>
            <a:endParaRPr lang="es-MX"/>
          </a:p>
        </p:txBody>
      </p:sp>
      <p:sp>
        <p:nvSpPr>
          <p:cNvPr id="29" name="28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B6591B1C-E903-4143-B3A7-17567E7FF4B6}" type="slidenum">
              <a:rPr lang="es-MX" smtClean="0"/>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3" name="12 Marcador de posición de imagen"/>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s-ES" smtClean="0"/>
              <a:t>Haga clic en el icono para agregar una imagen</a:t>
            </a:r>
            <a:endParaRPr kumimoji="0" lang="en-US" dirty="0"/>
          </a:p>
        </p:txBody>
      </p:sp>
      <p:sp>
        <p:nvSpPr>
          <p:cNvPr id="7" name="6 Marcador de fecha"/>
          <p:cNvSpPr>
            <a:spLocks noGrp="1"/>
          </p:cNvSpPr>
          <p:nvPr>
            <p:ph type="dt" sz="half" idx="10"/>
          </p:nvPr>
        </p:nvSpPr>
        <p:spPr/>
        <p:txBody>
          <a:bodyPr/>
          <a:lstStyle/>
          <a:p>
            <a:fld id="{7776009C-399D-42BA-AE0F-1B160107C3CA}" type="datetimeFigureOut">
              <a:rPr lang="es-MX" smtClean="0"/>
              <a:t>10/09/2012</a:t>
            </a:fld>
            <a:endParaRPr lang="es-MX"/>
          </a:p>
        </p:txBody>
      </p:sp>
      <p:sp>
        <p:nvSpPr>
          <p:cNvPr id="5" name="4 Marcador de pie de página"/>
          <p:cNvSpPr>
            <a:spLocks noGrp="1"/>
          </p:cNvSpPr>
          <p:nvPr>
            <p:ph type="ftr" sz="quarter" idx="11"/>
          </p:nvPr>
        </p:nvSpPr>
        <p:spPr/>
        <p:txBody>
          <a:bodyPr/>
          <a:lstStyle/>
          <a:p>
            <a:endParaRPr lang="es-MX"/>
          </a:p>
        </p:txBody>
      </p:sp>
      <p:sp>
        <p:nvSpPr>
          <p:cNvPr id="31" name="30 Marcador de número de diapositiva"/>
          <p:cNvSpPr>
            <a:spLocks noGrp="1"/>
          </p:cNvSpPr>
          <p:nvPr>
            <p:ph type="sldNum" sz="quarter" idx="12"/>
          </p:nvPr>
        </p:nvSpPr>
        <p:spPr/>
        <p:txBody>
          <a:bodyPr/>
          <a:lstStyle/>
          <a:p>
            <a:fld id="{B6591B1C-E903-4143-B3A7-17567E7FF4B6}" type="slidenum">
              <a:rPr lang="es-MX" smtClean="0"/>
              <a:t>‹Nº›</a:t>
            </a:fld>
            <a:endParaRPr lang="es-MX"/>
          </a:p>
        </p:txBody>
      </p:sp>
      <p:sp>
        <p:nvSpPr>
          <p:cNvPr id="17" name="16 Título"/>
          <p:cNvSpPr>
            <a:spLocks noGrp="1"/>
          </p:cNvSpPr>
          <p:nvPr>
            <p:ph type="title"/>
          </p:nvPr>
        </p:nvSpPr>
        <p:spPr>
          <a:xfrm>
            <a:off x="381000" y="4993760"/>
            <a:ext cx="5867400" cy="522288"/>
          </a:xfrm>
        </p:spPr>
        <p:txBody>
          <a:bodyPr anchor="ctr"/>
          <a:lstStyle>
            <a:lvl1pPr algn="l">
              <a:buNone/>
              <a:defRPr sz="2000" b="1"/>
            </a:lvl1pPr>
          </a:lstStyle>
          <a:p>
            <a:r>
              <a:rPr kumimoji="0" lang="es-ES" smtClean="0"/>
              <a:t>Haga clic para modificar el estilo de título del patrón</a:t>
            </a:r>
            <a:endParaRPr kumimoji="0" lang="en-US"/>
          </a:p>
        </p:txBody>
      </p:sp>
      <p:sp>
        <p:nvSpPr>
          <p:cNvPr id="26" name="25 Marcador de texto"/>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Marcador de texto"/>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1" name="10 Marcador de fecha"/>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7776009C-399D-42BA-AE0F-1B160107C3CA}" type="datetimeFigureOut">
              <a:rPr lang="es-MX" smtClean="0"/>
              <a:t>10/09/2012</a:t>
            </a:fld>
            <a:endParaRPr lang="es-MX"/>
          </a:p>
        </p:txBody>
      </p:sp>
      <p:sp>
        <p:nvSpPr>
          <p:cNvPr id="28" name="27 Marcador de pie de página"/>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s-MX"/>
          </a:p>
        </p:txBody>
      </p:sp>
      <p:sp>
        <p:nvSpPr>
          <p:cNvPr id="5" name="4 Marcador de número de diapositiva"/>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591B1C-E903-4143-B3A7-17567E7FF4B6}" type="slidenum">
              <a:rPr lang="es-MX" smtClean="0"/>
              <a:t>‹Nº›</a:t>
            </a:fld>
            <a:endParaRPr lang="es-MX"/>
          </a:p>
        </p:txBody>
      </p:sp>
      <p:sp>
        <p:nvSpPr>
          <p:cNvPr id="10" name="9 Marcador de título"/>
          <p:cNvSpPr>
            <a:spLocks noGrp="1"/>
          </p:cNvSpPr>
          <p:nvPr>
            <p:ph type="title"/>
          </p:nvPr>
        </p:nvSpPr>
        <p:spPr>
          <a:xfrm>
            <a:off x="304800" y="457200"/>
            <a:ext cx="8686800" cy="8382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9" name="8 Conector recto"/>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Conector recto"/>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8.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9.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0.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88640"/>
            <a:ext cx="8686800" cy="838200"/>
          </a:xfrm>
        </p:spPr>
        <p:txBody>
          <a:bodyPr/>
          <a:lstStyle/>
          <a:p>
            <a:r>
              <a:rPr lang="es-ES" dirty="0" smtClean="0"/>
              <a:t>Propiedades magnéticas</a:t>
            </a:r>
            <a:endParaRPr lang="es-ES" dirty="0"/>
          </a:p>
        </p:txBody>
      </p:sp>
      <p:sp>
        <p:nvSpPr>
          <p:cNvPr id="3" name="2 Marcador de contenido"/>
          <p:cNvSpPr>
            <a:spLocks noGrp="1"/>
          </p:cNvSpPr>
          <p:nvPr>
            <p:ph idx="1"/>
          </p:nvPr>
        </p:nvSpPr>
        <p:spPr>
          <a:xfrm>
            <a:off x="304800" y="1196752"/>
            <a:ext cx="8686800" cy="5328592"/>
          </a:xfrm>
        </p:spPr>
        <p:txBody>
          <a:bodyPr>
            <a:normAutofit/>
          </a:bodyPr>
          <a:lstStyle/>
          <a:p>
            <a:pPr marL="0" indent="0">
              <a:buNone/>
            </a:pPr>
            <a:r>
              <a:rPr lang="es-ES" sz="2400" dirty="0" smtClean="0"/>
              <a:t>Existen efectos magnéticos débiles en todas las sustancias. Si la interacción magnética de los átomos es de tal magnitud que los momentos están alineados, se produce el efecto de </a:t>
            </a:r>
            <a:r>
              <a:rPr lang="es-ES" sz="2400" b="1" i="1" dirty="0" smtClean="0"/>
              <a:t>ferromagnetismo</a:t>
            </a:r>
            <a:r>
              <a:rPr lang="es-ES" sz="2400" dirty="0" smtClean="0"/>
              <a:t>. Puede darse también la cancelación, conocida como </a:t>
            </a:r>
            <a:r>
              <a:rPr lang="es-ES" sz="2400" b="1" i="1" dirty="0" err="1" smtClean="0"/>
              <a:t>antiferromagnetismo</a:t>
            </a:r>
            <a:r>
              <a:rPr lang="es-ES" sz="2400" dirty="0" smtClean="0"/>
              <a:t>, o una cancelación parcial (</a:t>
            </a:r>
            <a:r>
              <a:rPr lang="es-ES" sz="2400" b="1" i="1" dirty="0" err="1" smtClean="0"/>
              <a:t>ferrimagnetismo</a:t>
            </a:r>
            <a:r>
              <a:rPr lang="es-ES" sz="2400" dirty="0" smtClean="0"/>
              <a:t>). </a:t>
            </a:r>
          </a:p>
          <a:p>
            <a:pPr marL="0" indent="0">
              <a:buNone/>
            </a:pPr>
            <a:r>
              <a:rPr lang="es-ES" sz="2400" dirty="0" smtClean="0"/>
              <a:t>Cuando la interacción no se da, o es poca, el material es conocido como </a:t>
            </a:r>
            <a:r>
              <a:rPr lang="es-ES" sz="2400" b="1" i="1" dirty="0" smtClean="0"/>
              <a:t>diamagnético</a:t>
            </a:r>
            <a:r>
              <a:rPr lang="es-ES" sz="2400" dirty="0" smtClean="0"/>
              <a:t> o </a:t>
            </a:r>
            <a:r>
              <a:rPr lang="es-ES" sz="2400" b="1" i="1" dirty="0" smtClean="0"/>
              <a:t>paramagnético</a:t>
            </a:r>
            <a:r>
              <a:rPr lang="es-ES" sz="2400" dirty="0" smtClean="0"/>
              <a:t>. Las </a:t>
            </a:r>
            <a:r>
              <a:rPr lang="es-ES" sz="2400" b="1" i="1" dirty="0" smtClean="0"/>
              <a:t>sustancias diamagnéticas</a:t>
            </a:r>
            <a:r>
              <a:rPr lang="es-ES" sz="2400" dirty="0" smtClean="0"/>
              <a:t> tienen una </a:t>
            </a:r>
            <a:r>
              <a:rPr lang="es-ES" sz="2400" i="1" dirty="0" smtClean="0"/>
              <a:t>susceptibilidad magnética negativa </a:t>
            </a:r>
            <a:r>
              <a:rPr lang="es-ES" sz="2400" dirty="0" smtClean="0"/>
              <a:t>y son repelidas por un campo magnético. Las </a:t>
            </a:r>
            <a:r>
              <a:rPr lang="es-ES" sz="2400" b="1" i="1" dirty="0" smtClean="0"/>
              <a:t>sustancias paramagnéticas</a:t>
            </a:r>
            <a:r>
              <a:rPr lang="es-ES" sz="2400" dirty="0" smtClean="0"/>
              <a:t> tienen </a:t>
            </a:r>
            <a:r>
              <a:rPr lang="es-ES" sz="2400" i="1" dirty="0" smtClean="0"/>
              <a:t>susceptibilidad magnética positiva </a:t>
            </a:r>
            <a:r>
              <a:rPr lang="es-ES" sz="2400" dirty="0" smtClean="0"/>
              <a:t>y son atraídas por los campos magnéticos.</a:t>
            </a:r>
            <a:endParaRPr lang="es-ES" sz="2400" dirty="0"/>
          </a:p>
        </p:txBody>
      </p:sp>
    </p:spTree>
    <p:extLst>
      <p:ext uri="{BB962C8B-B14F-4D97-AF65-F5344CB8AC3E}">
        <p14:creationId xmlns:p14="http://schemas.microsoft.com/office/powerpoint/2010/main" val="2153793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0648"/>
            <a:ext cx="8686800" cy="838200"/>
          </a:xfrm>
        </p:spPr>
        <p:txBody>
          <a:bodyPr/>
          <a:lstStyle/>
          <a:p>
            <a:r>
              <a:rPr lang="es-ES" dirty="0" smtClean="0"/>
              <a:t>Metales </a:t>
            </a:r>
            <a:r>
              <a:rPr lang="es-ES" dirty="0" err="1" smtClean="0"/>
              <a:t>ferromagnéticos</a:t>
            </a:r>
            <a:endParaRPr lang="es-ES" dirty="0"/>
          </a:p>
        </p:txBody>
      </p:sp>
      <p:sp>
        <p:nvSpPr>
          <p:cNvPr id="3" name="2 Marcador de contenido"/>
          <p:cNvSpPr>
            <a:spLocks noGrp="1"/>
          </p:cNvSpPr>
          <p:nvPr>
            <p:ph idx="1"/>
          </p:nvPr>
        </p:nvSpPr>
        <p:spPr>
          <a:xfrm>
            <a:off x="304800" y="1340768"/>
            <a:ext cx="8686800" cy="5256584"/>
          </a:xfrm>
        </p:spPr>
        <p:txBody>
          <a:bodyPr>
            <a:normAutofit/>
          </a:bodyPr>
          <a:lstStyle/>
          <a:p>
            <a:pPr marL="0" indent="0">
              <a:buNone/>
            </a:pPr>
            <a:r>
              <a:rPr lang="es-ES" sz="2400" dirty="0" smtClean="0"/>
              <a:t>Cuando se aplica un </a:t>
            </a:r>
            <a:r>
              <a:rPr lang="es-ES" sz="2400" b="1" dirty="0" smtClean="0"/>
              <a:t>campo magnético</a:t>
            </a:r>
            <a:r>
              <a:rPr lang="es-ES" sz="2400" dirty="0" smtClean="0"/>
              <a:t>, los electrones obtienen una energía potencial extra gracias a la </a:t>
            </a:r>
            <a:r>
              <a:rPr lang="es-ES" sz="2400" b="1" dirty="0" smtClean="0"/>
              <a:t>interacción de sus espines</a:t>
            </a:r>
            <a:r>
              <a:rPr lang="es-ES" sz="2400" dirty="0" smtClean="0"/>
              <a:t> con el campo. Si el espín es </a:t>
            </a:r>
            <a:r>
              <a:rPr lang="es-ES" sz="2400" b="1" dirty="0" smtClean="0"/>
              <a:t>paralelo</a:t>
            </a:r>
            <a:r>
              <a:rPr lang="es-ES" sz="2400" dirty="0" smtClean="0"/>
              <a:t> al campo, su energía magnética es negativa (tienen una menor energía comparados con el estado sin aplicación de campo). </a:t>
            </a:r>
          </a:p>
          <a:p>
            <a:pPr marL="0" indent="0">
              <a:buNone/>
            </a:pPr>
            <a:r>
              <a:rPr lang="es-ES" sz="2400" dirty="0" smtClean="0"/>
              <a:t>Si el espín del electrón es </a:t>
            </a:r>
            <a:r>
              <a:rPr lang="es-ES" sz="2400" b="1" dirty="0" err="1" smtClean="0"/>
              <a:t>antiparalelo</a:t>
            </a:r>
            <a:r>
              <a:rPr lang="es-ES" sz="2400" dirty="0" smtClean="0"/>
              <a:t>, éste tendrá que ir a un nivel mayor para cambiar su espín, de manera que la ganancia en energía no es mayor a la energía magnética. Habrá por tanto un desbalance cuantificable entre los electrones alineados y contrarios al campo magnético, por lo que el sólido mostrará </a:t>
            </a:r>
            <a:r>
              <a:rPr lang="es-ES" sz="2400" b="1" i="1" dirty="0" smtClean="0"/>
              <a:t>paramagnetismo</a:t>
            </a:r>
            <a:r>
              <a:rPr lang="es-ES" sz="2400" dirty="0" smtClean="0"/>
              <a:t>.</a:t>
            </a:r>
          </a:p>
          <a:p>
            <a:pPr marL="0" indent="0">
              <a:buNone/>
            </a:pPr>
            <a:r>
              <a:rPr lang="es-ES" sz="2400" dirty="0" smtClean="0"/>
              <a:t>Este fenómeno se conoce como </a:t>
            </a:r>
            <a:r>
              <a:rPr lang="es-ES" sz="2400" b="1" i="1" dirty="0" smtClean="0"/>
              <a:t>paramagnetismo de </a:t>
            </a:r>
            <a:r>
              <a:rPr lang="es-ES" sz="2400" b="1" i="1" dirty="0" err="1" smtClean="0"/>
              <a:t>Pauli</a:t>
            </a:r>
            <a:r>
              <a:rPr lang="es-ES" sz="2400" b="1" i="1" dirty="0" smtClean="0"/>
              <a:t> </a:t>
            </a:r>
            <a:r>
              <a:rPr lang="es-ES" sz="2400" dirty="0" smtClean="0"/>
              <a:t>y es muy débil, comparable al </a:t>
            </a:r>
            <a:r>
              <a:rPr lang="es-ES" sz="2400" b="1" dirty="0" smtClean="0"/>
              <a:t>diamagnetismo</a:t>
            </a:r>
            <a:r>
              <a:rPr lang="es-ES" sz="2400" dirty="0" smtClean="0"/>
              <a:t>.</a:t>
            </a:r>
            <a:endParaRPr lang="es-ES" sz="2400" dirty="0"/>
          </a:p>
        </p:txBody>
      </p:sp>
    </p:spTree>
    <p:extLst>
      <p:ext uri="{BB962C8B-B14F-4D97-AF65-F5344CB8AC3E}">
        <p14:creationId xmlns:p14="http://schemas.microsoft.com/office/powerpoint/2010/main" val="30158999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260648"/>
            <a:ext cx="8686800" cy="5819477"/>
          </a:xfrm>
        </p:spPr>
        <p:txBody>
          <a:bodyPr>
            <a:normAutofit/>
          </a:bodyPr>
          <a:lstStyle/>
          <a:p>
            <a:pPr marL="0" indent="0">
              <a:buNone/>
            </a:pPr>
            <a:r>
              <a:rPr lang="es-ES" sz="2400" dirty="0" smtClean="0"/>
              <a:t>En unos pocos metales se produce el </a:t>
            </a:r>
            <a:r>
              <a:rPr lang="es-ES" sz="2400" b="1" dirty="0" smtClean="0"/>
              <a:t>ferromagnetismo</a:t>
            </a:r>
            <a:r>
              <a:rPr lang="es-ES" sz="2400" dirty="0" smtClean="0"/>
              <a:t> gracias a los electrones desapareados en la </a:t>
            </a:r>
            <a:r>
              <a:rPr lang="es-ES" sz="2400" b="1" dirty="0" smtClean="0"/>
              <a:t>banda de conducción</a:t>
            </a:r>
            <a:r>
              <a:rPr lang="es-ES" sz="2400" dirty="0" smtClean="0"/>
              <a:t>. En el caso del </a:t>
            </a:r>
            <a:r>
              <a:rPr lang="es-ES" sz="2400" b="1" dirty="0" smtClean="0"/>
              <a:t>Fe, Co, Ni</a:t>
            </a:r>
            <a:r>
              <a:rPr lang="es-ES" sz="2400" dirty="0" smtClean="0"/>
              <a:t>, se tiene una estrecha banda de conducción con un orbital </a:t>
            </a:r>
            <a:r>
              <a:rPr lang="es-ES" sz="2400" i="1" dirty="0" smtClean="0"/>
              <a:t>3d</a:t>
            </a:r>
            <a:r>
              <a:rPr lang="es-ES" sz="2400" dirty="0" smtClean="0"/>
              <a:t> </a:t>
            </a:r>
            <a:r>
              <a:rPr lang="es-ES" sz="2400" b="1" dirty="0" smtClean="0"/>
              <a:t>casi lleno</a:t>
            </a:r>
            <a:r>
              <a:rPr lang="es-ES" sz="2400" dirty="0" smtClean="0"/>
              <a:t>. </a:t>
            </a:r>
          </a:p>
          <a:p>
            <a:pPr marL="0" indent="0">
              <a:buNone/>
            </a:pPr>
            <a:r>
              <a:rPr lang="es-ES" sz="2400" dirty="0" smtClean="0"/>
              <a:t>Estos elementos tienen un </a:t>
            </a:r>
            <a:r>
              <a:rPr lang="es-ES" sz="2400" b="1" dirty="0" smtClean="0"/>
              <a:t>gran número de electrones desapareados</a:t>
            </a:r>
            <a:r>
              <a:rPr lang="es-ES" sz="2400" dirty="0" smtClean="0"/>
              <a:t> incluso en ausencia de un campo magnético. Esto es gracias a que los orbitales </a:t>
            </a:r>
            <a:r>
              <a:rPr lang="es-ES" sz="2400" i="1" dirty="0" smtClean="0"/>
              <a:t>3d</a:t>
            </a:r>
            <a:r>
              <a:rPr lang="es-ES" sz="2400" dirty="0" smtClean="0"/>
              <a:t> están </a:t>
            </a:r>
            <a:r>
              <a:rPr lang="es-ES" sz="2400" b="1" dirty="0" smtClean="0"/>
              <a:t>concentrados</a:t>
            </a:r>
            <a:r>
              <a:rPr lang="es-ES" sz="2400" dirty="0" smtClean="0"/>
              <a:t> cerca del núcleo, produciendo menor solapamiento con orbitales </a:t>
            </a:r>
            <a:r>
              <a:rPr lang="es-ES" sz="2400" i="1" dirty="0" smtClean="0"/>
              <a:t>4s</a:t>
            </a:r>
            <a:r>
              <a:rPr lang="es-ES" sz="2400" dirty="0" smtClean="0"/>
              <a:t> y </a:t>
            </a:r>
            <a:r>
              <a:rPr lang="es-ES" sz="2400" i="1" dirty="0" smtClean="0"/>
              <a:t>4p</a:t>
            </a:r>
            <a:r>
              <a:rPr lang="es-ES" sz="2400" dirty="0" smtClean="0"/>
              <a:t>. La </a:t>
            </a:r>
            <a:r>
              <a:rPr lang="es-ES" sz="2400" b="1" dirty="0" smtClean="0"/>
              <a:t>alta densidad </a:t>
            </a:r>
            <a:r>
              <a:rPr lang="es-ES" sz="2400" dirty="0" smtClean="0"/>
              <a:t>de estados en los orbitales </a:t>
            </a:r>
            <a:r>
              <a:rPr lang="es-ES" sz="2400" i="1" dirty="0" smtClean="0"/>
              <a:t>3d</a:t>
            </a:r>
            <a:r>
              <a:rPr lang="es-ES" sz="2400" dirty="0" smtClean="0"/>
              <a:t> favorece energéticamente la población de niveles de mayor energía con electrones desapareados.</a:t>
            </a:r>
          </a:p>
          <a:p>
            <a:pPr marL="0" indent="0">
              <a:buNone/>
            </a:pPr>
            <a:r>
              <a:rPr lang="es-ES" sz="2400" dirty="0" smtClean="0"/>
              <a:t>Debido a que los orbitales 4d y 5d están más difusos, el fenómeno no se observa en los elementos de transición del 2º y 3er renglón.</a:t>
            </a:r>
          </a:p>
        </p:txBody>
      </p:sp>
    </p:spTree>
    <p:extLst>
      <p:ext uri="{BB962C8B-B14F-4D97-AF65-F5344CB8AC3E}">
        <p14:creationId xmlns:p14="http://schemas.microsoft.com/office/powerpoint/2010/main" val="341247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260648"/>
            <a:ext cx="8839200" cy="6597352"/>
          </a:xfrm>
        </p:spPr>
        <p:txBody>
          <a:bodyPr>
            <a:normAutofit/>
          </a:bodyPr>
          <a:lstStyle/>
          <a:p>
            <a:pPr marL="0" indent="0">
              <a:buNone/>
            </a:pPr>
            <a:r>
              <a:rPr lang="es-ES" sz="2400" dirty="0" smtClean="0"/>
              <a:t>Se han producido una gran cantidad de </a:t>
            </a:r>
            <a:r>
              <a:rPr lang="es-ES" sz="2400" b="1" dirty="0" smtClean="0"/>
              <a:t>magnetos</a:t>
            </a:r>
            <a:r>
              <a:rPr lang="es-ES" sz="2400" dirty="0" smtClean="0"/>
              <a:t> a partir de aleaciones que contienen </a:t>
            </a:r>
            <a:r>
              <a:rPr lang="es-ES" sz="2400" b="1" dirty="0" smtClean="0"/>
              <a:t>hierro, cobalto, níquel y/o lantánidos: SmCo</a:t>
            </a:r>
            <a:r>
              <a:rPr lang="es-ES" sz="2400" b="1" baseline="-25000" dirty="0" smtClean="0"/>
              <a:t>5</a:t>
            </a:r>
            <a:r>
              <a:rPr lang="es-ES" sz="2400" b="1" dirty="0" smtClean="0"/>
              <a:t>, Nd</a:t>
            </a:r>
            <a:r>
              <a:rPr lang="es-ES" sz="2400" b="1" baseline="-25000" dirty="0" smtClean="0"/>
              <a:t>12</a:t>
            </a:r>
            <a:r>
              <a:rPr lang="es-ES" sz="2400" b="1" dirty="0" smtClean="0"/>
              <a:t>Fe</a:t>
            </a:r>
            <a:r>
              <a:rPr lang="es-ES" sz="2400" b="1" baseline="-25000" dirty="0" smtClean="0"/>
              <a:t>14</a:t>
            </a:r>
            <a:r>
              <a:rPr lang="es-ES" sz="2400" b="1" dirty="0" smtClean="0"/>
              <a:t>B</a:t>
            </a:r>
            <a:r>
              <a:rPr lang="es-ES" sz="2400" dirty="0" smtClean="0"/>
              <a:t>.</a:t>
            </a:r>
          </a:p>
          <a:p>
            <a:pPr marL="0" indent="0">
              <a:buNone/>
            </a:pPr>
            <a:r>
              <a:rPr lang="es-ES" sz="2400" dirty="0" smtClean="0"/>
              <a:t>En los </a:t>
            </a:r>
            <a:r>
              <a:rPr lang="es-ES" sz="2400" b="1" dirty="0" smtClean="0"/>
              <a:t>lantánidos</a:t>
            </a:r>
            <a:r>
              <a:rPr lang="es-ES" sz="2400" dirty="0" smtClean="0"/>
              <a:t>, el solapamiento de suborbitales </a:t>
            </a:r>
            <a:r>
              <a:rPr lang="es-ES" sz="2400" b="1" i="1" dirty="0" smtClean="0">
                <a:latin typeface="Book Antiqua" pitchFamily="18" charset="0"/>
              </a:rPr>
              <a:t>f</a:t>
            </a:r>
            <a:r>
              <a:rPr lang="es-ES" sz="2400" b="1" dirty="0" smtClean="0"/>
              <a:t> </a:t>
            </a:r>
            <a:r>
              <a:rPr lang="es-ES" sz="2400" dirty="0" smtClean="0"/>
              <a:t>es tan bajo que se consideran como </a:t>
            </a:r>
            <a:r>
              <a:rPr lang="es-ES" sz="2400" b="1" dirty="0" smtClean="0"/>
              <a:t>localizados</a:t>
            </a:r>
            <a:r>
              <a:rPr lang="es-ES" sz="2400" dirty="0" smtClean="0"/>
              <a:t>, de modo que la magnetización en estos elementos se da por la </a:t>
            </a:r>
            <a:r>
              <a:rPr lang="es-ES" sz="2400" b="1" dirty="0" smtClean="0"/>
              <a:t>interacción</a:t>
            </a:r>
            <a:r>
              <a:rPr lang="es-ES" sz="2400" dirty="0" smtClean="0"/>
              <a:t> con los electrones </a:t>
            </a:r>
            <a:r>
              <a:rPr lang="es-ES" sz="2400" dirty="0" err="1" smtClean="0"/>
              <a:t>deslocalizados</a:t>
            </a:r>
            <a:r>
              <a:rPr lang="es-ES" sz="2400" dirty="0" smtClean="0"/>
              <a:t> de tipo </a:t>
            </a:r>
            <a:r>
              <a:rPr lang="es-ES" sz="2400" b="1" i="1" dirty="0" smtClean="0">
                <a:latin typeface="Book Antiqua" pitchFamily="18" charset="0"/>
              </a:rPr>
              <a:t>d</a:t>
            </a:r>
            <a:r>
              <a:rPr lang="es-ES" sz="2400" dirty="0" smtClean="0"/>
              <a:t>. Para </a:t>
            </a:r>
            <a:r>
              <a:rPr lang="es-ES" sz="2400" b="1" dirty="0" smtClean="0"/>
              <a:t>reducir la repulsión</a:t>
            </a:r>
            <a:r>
              <a:rPr lang="es-ES" sz="2400" dirty="0" smtClean="0"/>
              <a:t>, los electrones </a:t>
            </a:r>
            <a:r>
              <a:rPr lang="es-ES" sz="2400" i="1" dirty="0" smtClean="0">
                <a:latin typeface="Book Antiqua" pitchFamily="18" charset="0"/>
              </a:rPr>
              <a:t>d</a:t>
            </a:r>
            <a:r>
              <a:rPr lang="es-ES" sz="2400" dirty="0" smtClean="0"/>
              <a:t> y </a:t>
            </a:r>
            <a:r>
              <a:rPr lang="es-ES" sz="2400" i="1" dirty="0" smtClean="0">
                <a:latin typeface="Book Antiqua" pitchFamily="18" charset="0"/>
              </a:rPr>
              <a:t>f</a:t>
            </a:r>
            <a:r>
              <a:rPr lang="es-ES" sz="2400" dirty="0" smtClean="0"/>
              <a:t> se </a:t>
            </a:r>
            <a:r>
              <a:rPr lang="es-ES" sz="2400" b="1" dirty="0" smtClean="0"/>
              <a:t>alinean</a:t>
            </a:r>
            <a:r>
              <a:rPr lang="es-ES" sz="2400" dirty="0" smtClean="0"/>
              <a:t>.</a:t>
            </a:r>
          </a:p>
          <a:p>
            <a:pPr marL="0" indent="0">
              <a:buNone/>
            </a:pPr>
            <a:r>
              <a:rPr lang="es-ES" sz="2400" dirty="0" smtClean="0"/>
              <a:t>En las </a:t>
            </a:r>
            <a:r>
              <a:rPr lang="es-ES" sz="2400" b="1" dirty="0" smtClean="0"/>
              <a:t>aleaciones de lantánidos </a:t>
            </a:r>
            <a:r>
              <a:rPr lang="es-ES" sz="2400" dirty="0" smtClean="0"/>
              <a:t>también existe </a:t>
            </a:r>
            <a:r>
              <a:rPr lang="es-ES" sz="2400" b="1" dirty="0" smtClean="0"/>
              <a:t>contribución</a:t>
            </a:r>
            <a:r>
              <a:rPr lang="es-ES" sz="2400" dirty="0" smtClean="0"/>
              <a:t> de los electrones </a:t>
            </a:r>
            <a:r>
              <a:rPr lang="es-ES" sz="2400" b="1" i="1" dirty="0" smtClean="0">
                <a:latin typeface="Book Antiqua" pitchFamily="18" charset="0"/>
                <a:cs typeface="Arial" pitchFamily="34" charset="0"/>
              </a:rPr>
              <a:t>f</a:t>
            </a:r>
            <a:r>
              <a:rPr lang="es-ES" sz="2400" dirty="0" smtClean="0"/>
              <a:t> a la magnetización, </a:t>
            </a:r>
            <a:r>
              <a:rPr lang="es-ES" sz="2400" b="1" dirty="0" smtClean="0"/>
              <a:t>alineándose</a:t>
            </a:r>
            <a:r>
              <a:rPr lang="es-ES" sz="2400" dirty="0" smtClean="0"/>
              <a:t> gracias a los electrones </a:t>
            </a:r>
            <a:r>
              <a:rPr lang="es-ES" sz="2400" b="1" i="1" dirty="0" smtClean="0">
                <a:latin typeface="Book Antiqua" pitchFamily="18" charset="0"/>
              </a:rPr>
              <a:t>d</a:t>
            </a:r>
            <a:r>
              <a:rPr lang="es-ES" sz="2400" dirty="0" smtClean="0"/>
              <a:t> del metal de transición y, aunque no se alinea toda la fracción de electrones, existe un </a:t>
            </a:r>
            <a:r>
              <a:rPr lang="es-ES" sz="2400" b="1" dirty="0" smtClean="0"/>
              <a:t>gran potencial </a:t>
            </a:r>
            <a:r>
              <a:rPr lang="es-ES" sz="2400" dirty="0" smtClean="0"/>
              <a:t>de magnetización. Este tipo de aleaciones forman los más poderosos magnetos.</a:t>
            </a:r>
          </a:p>
          <a:p>
            <a:pPr marL="0" indent="0">
              <a:buNone/>
            </a:pPr>
            <a:r>
              <a:rPr lang="es-ES" sz="2400" dirty="0" smtClean="0"/>
              <a:t>Existen otros </a:t>
            </a:r>
            <a:r>
              <a:rPr lang="es-ES" sz="2400" b="1" dirty="0" smtClean="0"/>
              <a:t>magnetos</a:t>
            </a:r>
            <a:r>
              <a:rPr lang="es-ES" sz="2400" dirty="0" smtClean="0"/>
              <a:t> sintetizados a partir de </a:t>
            </a:r>
            <a:r>
              <a:rPr lang="es-ES" sz="2400" b="1" dirty="0" smtClean="0"/>
              <a:t>materiales no magnéticos</a:t>
            </a:r>
            <a:r>
              <a:rPr lang="es-ES" sz="2400" dirty="0" smtClean="0"/>
              <a:t>, en donde el solapamiento necesario de orbitales </a:t>
            </a:r>
            <a:r>
              <a:rPr lang="es-ES" sz="2400" i="1" dirty="0" smtClean="0">
                <a:latin typeface="Book Antiqua" pitchFamily="18" charset="0"/>
              </a:rPr>
              <a:t>d</a:t>
            </a:r>
            <a:r>
              <a:rPr lang="es-ES" sz="2400" dirty="0" smtClean="0"/>
              <a:t> se produce gracias a la </a:t>
            </a:r>
            <a:r>
              <a:rPr lang="es-ES" sz="2400" b="1" dirty="0" smtClean="0"/>
              <a:t>alteración</a:t>
            </a:r>
            <a:r>
              <a:rPr lang="es-ES" sz="2400" dirty="0" smtClean="0"/>
              <a:t> de las </a:t>
            </a:r>
            <a:r>
              <a:rPr lang="es-ES" sz="2400" b="1" dirty="0" smtClean="0"/>
              <a:t>distancias interatómicas </a:t>
            </a:r>
            <a:r>
              <a:rPr lang="es-ES" sz="2400" dirty="0" smtClean="0"/>
              <a:t>del metal puro.</a:t>
            </a:r>
          </a:p>
          <a:p>
            <a:pPr marL="0" indent="0">
              <a:buNone/>
            </a:pPr>
            <a:endParaRPr lang="es-ES" sz="2400" dirty="0"/>
          </a:p>
        </p:txBody>
      </p:sp>
    </p:spTree>
    <p:extLst>
      <p:ext uri="{BB962C8B-B14F-4D97-AF65-F5344CB8AC3E}">
        <p14:creationId xmlns:p14="http://schemas.microsoft.com/office/powerpoint/2010/main" val="15089756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332656"/>
            <a:ext cx="8686800" cy="5747469"/>
          </a:xfrm>
        </p:spPr>
        <p:txBody>
          <a:bodyPr>
            <a:normAutofit/>
          </a:bodyPr>
          <a:lstStyle/>
          <a:p>
            <a:pPr marL="0" indent="0">
              <a:buNone/>
            </a:pPr>
            <a:r>
              <a:rPr lang="es-ES" sz="2400" dirty="0" smtClean="0"/>
              <a:t>Características más apreciadas de un magneto: -Magnitud de la magnetización, -facilidad para magnetizarse, -rapidez de la respuesta a un campo.</a:t>
            </a:r>
          </a:p>
          <a:p>
            <a:pPr marL="0" indent="0">
              <a:buNone/>
            </a:pPr>
            <a:endParaRPr lang="es-ES" sz="2400" dirty="0" smtClean="0"/>
          </a:p>
          <a:p>
            <a:pPr marL="0" indent="0">
              <a:buNone/>
            </a:pPr>
            <a:r>
              <a:rPr lang="es-ES" sz="2600" b="1" i="1" dirty="0" smtClean="0"/>
              <a:t>Dominios </a:t>
            </a:r>
            <a:r>
              <a:rPr lang="es-ES" sz="2600" b="1" i="1" dirty="0" err="1" smtClean="0"/>
              <a:t>Ferromagnéticos</a:t>
            </a:r>
            <a:endParaRPr lang="es-ES" sz="2600" b="1" i="1" dirty="0" smtClean="0"/>
          </a:p>
          <a:p>
            <a:pPr marL="0" indent="0">
              <a:buNone/>
            </a:pPr>
            <a:r>
              <a:rPr lang="es-ES" sz="2400" dirty="0" smtClean="0"/>
              <a:t>Son zonas de volumen dentro de un cristal que tienen una orientación definida, aprox. 10</a:t>
            </a:r>
            <a:r>
              <a:rPr lang="es-ES" sz="2400" baseline="30000" dirty="0" smtClean="0"/>
              <a:t>-14</a:t>
            </a:r>
            <a:r>
              <a:rPr lang="es-ES" sz="2400" dirty="0" smtClean="0"/>
              <a:t> m</a:t>
            </a:r>
            <a:r>
              <a:rPr lang="es-ES" sz="2400" baseline="30000" dirty="0" smtClean="0"/>
              <a:t>3</a:t>
            </a:r>
            <a:r>
              <a:rPr lang="es-ES" sz="2400" dirty="0" smtClean="0"/>
              <a:t>. En un dominio, los espines están alineados completamente, aunque los diferentes dominios tienen alineación aleatoria. </a:t>
            </a:r>
          </a:p>
          <a:p>
            <a:pPr marL="0" indent="0">
              <a:buNone/>
            </a:pPr>
            <a:r>
              <a:rPr lang="es-ES" sz="2400" dirty="0" smtClean="0"/>
              <a:t>Debido a la repulsión de corto alcance entre electrones, los espines tienden a alinearse. Sin embargo, la formación de dipolos magnéticos (largo alcance) tiende a alinearlos </a:t>
            </a:r>
            <a:r>
              <a:rPr lang="es-ES" sz="2400" dirty="0" err="1" smtClean="0"/>
              <a:t>antiparalelos</a:t>
            </a:r>
            <a:r>
              <a:rPr lang="es-ES" sz="2400" dirty="0" smtClean="0"/>
              <a:t>.</a:t>
            </a:r>
            <a:endParaRPr lang="es-ES" sz="2400" dirty="0"/>
          </a:p>
        </p:txBody>
      </p:sp>
    </p:spTree>
    <p:extLst>
      <p:ext uri="{BB962C8B-B14F-4D97-AF65-F5344CB8AC3E}">
        <p14:creationId xmlns:p14="http://schemas.microsoft.com/office/powerpoint/2010/main" val="13835411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ig7-005.jpg"/>
          <p:cNvPicPr>
            <a:picLocks noGrp="1" noChangeAspect="1"/>
          </p:cNvPicPr>
          <p:nvPr>
            <p:ph idx="1"/>
          </p:nvPr>
        </p:nvPicPr>
        <p:blipFill>
          <a:blip r:embed="rId3" cstate="print"/>
          <a:stretch>
            <a:fillRect/>
          </a:stretch>
        </p:blipFill>
        <p:spPr>
          <a:xfrm>
            <a:off x="2497074" y="2098072"/>
            <a:ext cx="4302252" cy="3438144"/>
          </a:xfrm>
        </p:spPr>
      </p:pic>
    </p:spTree>
    <p:extLst>
      <p:ext uri="{BB962C8B-B14F-4D97-AF65-F5344CB8AC3E}">
        <p14:creationId xmlns:p14="http://schemas.microsoft.com/office/powerpoint/2010/main" val="395512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260648"/>
            <a:ext cx="8686800" cy="5819477"/>
          </a:xfrm>
        </p:spPr>
        <p:txBody>
          <a:bodyPr>
            <a:normAutofit/>
          </a:bodyPr>
          <a:lstStyle/>
          <a:p>
            <a:pPr marL="0" indent="0">
              <a:buNone/>
            </a:pPr>
            <a:r>
              <a:rPr lang="es-ES" sz="2400" dirty="0" smtClean="0"/>
              <a:t>Cuando se aplica un campo magnético a una muestra, los dominios tienden a alinearse con el campo por dos maneras: </a:t>
            </a:r>
          </a:p>
          <a:p>
            <a:pPr marL="0" indent="0">
              <a:buNone/>
            </a:pPr>
            <a:r>
              <a:rPr lang="es-ES" sz="2400" b="1" i="1" dirty="0" smtClean="0"/>
              <a:t>Un dominio con la alineación correcta crecerá a expensas de los vecinos</a:t>
            </a:r>
            <a:r>
              <a:rPr lang="es-ES" sz="2400" dirty="0" smtClean="0"/>
              <a:t>. Existe entre ellos un área de grosor finito conocida como muro del dominio. Este muro presenta una variación gradual del espín. Al aplicar el campo, los espines de este muro se alteran para alinearse, propagando esta alineación al siguiente dominio. Como efecto, el muro del dominio se mueve. Al quitar el campo, los espines vuelven a su estado inicial.</a:t>
            </a:r>
          </a:p>
          <a:p>
            <a:pPr marL="0" indent="0">
              <a:buNone/>
            </a:pPr>
            <a:r>
              <a:rPr lang="es-ES" sz="2400" dirty="0" smtClean="0"/>
              <a:t>Si existen impurezas o defectos, es difícil que el dominio se expanda. Se requiere un campo magnético más grande para alinear los espines a través del defecto, pero, una vez realizado, el dominio no puede regresar a su estado inicial, por lo que la magnetización permanece. La magnitud de esta magnetización depende del número y tipo de defectos.</a:t>
            </a:r>
            <a:endParaRPr lang="es-ES" sz="2400" dirty="0"/>
          </a:p>
        </p:txBody>
      </p:sp>
    </p:spTree>
    <p:extLst>
      <p:ext uri="{BB962C8B-B14F-4D97-AF65-F5344CB8AC3E}">
        <p14:creationId xmlns:p14="http://schemas.microsoft.com/office/powerpoint/2010/main" val="3933081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32656"/>
            <a:ext cx="8686800" cy="6192688"/>
          </a:xfrm>
        </p:spPr>
        <p:txBody>
          <a:bodyPr>
            <a:normAutofit/>
          </a:bodyPr>
          <a:lstStyle/>
          <a:p>
            <a:pPr marL="0" indent="0">
              <a:buNone/>
            </a:pPr>
            <a:r>
              <a:rPr lang="es-ES" sz="2400" dirty="0" smtClean="0"/>
              <a:t>En el segundo mecanismo, </a:t>
            </a:r>
            <a:r>
              <a:rPr lang="es-ES" sz="2400" b="1" dirty="0" smtClean="0"/>
              <a:t>la interacción de los espines </a:t>
            </a:r>
            <a:r>
              <a:rPr lang="es-ES" sz="2400" dirty="0" smtClean="0"/>
              <a:t>con el campo magnético es tan grande  que</a:t>
            </a:r>
            <a:r>
              <a:rPr lang="es-ES" sz="2400" b="1" dirty="0" smtClean="0"/>
              <a:t> anula la interacción de los dipolos</a:t>
            </a:r>
            <a:r>
              <a:rPr lang="es-ES" sz="2400" dirty="0" smtClean="0"/>
              <a:t>, de modo que los dominios completos cambian su orientación simultáneamente.</a:t>
            </a:r>
          </a:p>
          <a:p>
            <a:pPr marL="0" indent="0">
              <a:buNone/>
            </a:pPr>
            <a:r>
              <a:rPr lang="es-ES" sz="2400" dirty="0" smtClean="0"/>
              <a:t>El comportamiento magnético de los materiales se caracteriza por medio de sus </a:t>
            </a:r>
            <a:r>
              <a:rPr lang="es-ES" sz="2400" b="1" dirty="0" smtClean="0"/>
              <a:t>curvas de histéresis </a:t>
            </a:r>
            <a:r>
              <a:rPr lang="es-ES" sz="2400" dirty="0" smtClean="0"/>
              <a:t>(gráfica de densidad de flujo magnético, </a:t>
            </a:r>
            <a:r>
              <a:rPr lang="es-ES" sz="2400" b="1" dirty="0" smtClean="0"/>
              <a:t>B</a:t>
            </a:r>
            <a:r>
              <a:rPr lang="es-ES" sz="2400" dirty="0" smtClean="0"/>
              <a:t>, vs campo magnético, </a:t>
            </a:r>
            <a:r>
              <a:rPr lang="es-ES" sz="2400" b="1" dirty="0" smtClean="0"/>
              <a:t>H</a:t>
            </a:r>
            <a:r>
              <a:rPr lang="es-ES" sz="2400" dirty="0" smtClean="0"/>
              <a:t>). </a:t>
            </a:r>
          </a:p>
          <a:p>
            <a:pPr marL="0" indent="0">
              <a:buNone/>
            </a:pPr>
            <a:endParaRPr lang="es-ES" sz="2400" dirty="0" smtClean="0"/>
          </a:p>
          <a:p>
            <a:pPr marL="0" indent="0">
              <a:buNone/>
            </a:pPr>
            <a:endParaRPr lang="es-ES" sz="2400" dirty="0" smtClean="0"/>
          </a:p>
          <a:p>
            <a:pPr marL="0" indent="0">
              <a:buNone/>
            </a:pPr>
            <a:endParaRPr lang="es-ES" sz="2400" dirty="0" smtClean="0"/>
          </a:p>
          <a:p>
            <a:pPr marL="0" indent="0">
              <a:buNone/>
            </a:pPr>
            <a:endParaRPr lang="es-ES" sz="2400" dirty="0" smtClean="0"/>
          </a:p>
          <a:p>
            <a:pPr marL="0" indent="0">
              <a:buNone/>
            </a:pPr>
            <a:endParaRPr lang="es-ES" sz="2400" dirty="0" smtClean="0"/>
          </a:p>
          <a:p>
            <a:pPr marL="0" indent="0">
              <a:buNone/>
            </a:pPr>
            <a:endParaRPr lang="es-ES" sz="2400" dirty="0" smtClean="0"/>
          </a:p>
          <a:p>
            <a:pPr marL="0" indent="0">
              <a:buNone/>
            </a:pPr>
            <a:r>
              <a:rPr lang="es-ES" sz="2400" dirty="0" smtClean="0"/>
              <a:t>Se puede observar la </a:t>
            </a:r>
            <a:r>
              <a:rPr lang="es-ES" sz="2400" b="1" dirty="0" smtClean="0"/>
              <a:t>magnetización remanente</a:t>
            </a:r>
            <a:r>
              <a:rPr lang="es-ES" sz="2400" dirty="0" smtClean="0"/>
              <a:t>, así como la </a:t>
            </a:r>
            <a:r>
              <a:rPr lang="es-ES" sz="2400" b="1" dirty="0" smtClean="0"/>
              <a:t>fuerza </a:t>
            </a:r>
            <a:r>
              <a:rPr lang="es-ES" sz="2400" b="1" dirty="0" smtClean="0"/>
              <a:t>coercitiva</a:t>
            </a:r>
            <a:r>
              <a:rPr lang="es-ES" sz="2400" dirty="0" smtClean="0"/>
              <a:t>. </a:t>
            </a:r>
            <a:endParaRPr lang="es-ES" sz="2400" dirty="0"/>
          </a:p>
        </p:txBody>
      </p:sp>
      <p:pic>
        <p:nvPicPr>
          <p:cNvPr id="4" name="3 Imagen" descr="Fig7-007.jpg"/>
          <p:cNvPicPr>
            <a:picLocks noChangeAspect="1"/>
          </p:cNvPicPr>
          <p:nvPr/>
        </p:nvPicPr>
        <p:blipFill>
          <a:blip r:embed="rId3" cstate="print"/>
          <a:stretch>
            <a:fillRect/>
          </a:stretch>
        </p:blipFill>
        <p:spPr>
          <a:xfrm>
            <a:off x="2627783" y="2996952"/>
            <a:ext cx="3849741" cy="2592288"/>
          </a:xfrm>
          <a:prstGeom prst="rect">
            <a:avLst/>
          </a:prstGeom>
        </p:spPr>
      </p:pic>
    </p:spTree>
    <p:extLst>
      <p:ext uri="{BB962C8B-B14F-4D97-AF65-F5344CB8AC3E}">
        <p14:creationId xmlns:p14="http://schemas.microsoft.com/office/powerpoint/2010/main" val="253438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pPr marL="0" indent="0">
              <a:buNone/>
            </a:pPr>
            <a:r>
              <a:rPr lang="es-ES" sz="2400" dirty="0" smtClean="0"/>
              <a:t>Los </a:t>
            </a:r>
            <a:r>
              <a:rPr lang="es-ES" sz="2400" b="1" dirty="0" smtClean="0"/>
              <a:t>magnetos permanentes </a:t>
            </a:r>
            <a:r>
              <a:rPr lang="es-ES" sz="2400" dirty="0" smtClean="0"/>
              <a:t>tienen grandes magnetizaciones remanentes , con gruesas curvas de histéresis, por lo que su fuerza </a:t>
            </a:r>
            <a:r>
              <a:rPr lang="es-ES" sz="2400" dirty="0" smtClean="0"/>
              <a:t>coercitiva </a:t>
            </a:r>
            <a:r>
              <a:rPr lang="es-ES" sz="2400" dirty="0" smtClean="0"/>
              <a:t>es grande. A menudo son </a:t>
            </a:r>
            <a:r>
              <a:rPr lang="es-ES" sz="2400" b="1" dirty="0" smtClean="0"/>
              <a:t>aleaciones de hierro, cobalto o níquel, con pequeños cristales </a:t>
            </a:r>
            <a:r>
              <a:rPr lang="es-ES" sz="2400" dirty="0" smtClean="0"/>
              <a:t>con áreas no magnéticas, dificultando el crecimiento de los dominios. La fuerza </a:t>
            </a:r>
            <a:r>
              <a:rPr lang="es-ES" sz="2400" dirty="0" smtClean="0"/>
              <a:t>coercitiva </a:t>
            </a:r>
            <a:r>
              <a:rPr lang="es-ES" sz="2400" dirty="0" smtClean="0"/>
              <a:t>del SmCo</a:t>
            </a:r>
            <a:r>
              <a:rPr lang="es-ES" sz="2400" baseline="-25000" dirty="0" smtClean="0"/>
              <a:t>5</a:t>
            </a:r>
            <a:r>
              <a:rPr lang="es-ES" sz="2400" dirty="0" smtClean="0"/>
              <a:t> es de 6x10</a:t>
            </a:r>
            <a:r>
              <a:rPr lang="es-ES" sz="2400" baseline="30000" dirty="0" smtClean="0"/>
              <a:t>5</a:t>
            </a:r>
            <a:r>
              <a:rPr lang="es-ES" sz="2400" dirty="0" smtClean="0"/>
              <a:t> A·m</a:t>
            </a:r>
            <a:r>
              <a:rPr lang="es-ES" sz="2400" baseline="30000" dirty="0" smtClean="0"/>
              <a:t>-1</a:t>
            </a:r>
            <a:r>
              <a:rPr lang="es-ES" sz="2400" dirty="0" smtClean="0"/>
              <a:t>, mientras la del hierro es 50 A·m</a:t>
            </a:r>
            <a:r>
              <a:rPr lang="es-ES" sz="2400" baseline="30000" dirty="0" smtClean="0"/>
              <a:t>-1</a:t>
            </a:r>
            <a:r>
              <a:rPr lang="es-ES" sz="2400" dirty="0" smtClean="0"/>
              <a:t>.</a:t>
            </a:r>
          </a:p>
          <a:p>
            <a:pPr marL="0" indent="0">
              <a:buNone/>
            </a:pPr>
            <a:endParaRPr lang="es-ES" sz="2400" dirty="0"/>
          </a:p>
        </p:txBody>
      </p:sp>
    </p:spTree>
    <p:extLst>
      <p:ext uri="{BB962C8B-B14F-4D97-AF65-F5344CB8AC3E}">
        <p14:creationId xmlns:p14="http://schemas.microsoft.com/office/powerpoint/2010/main" val="446012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188640"/>
            <a:ext cx="8686800" cy="838200"/>
          </a:xfrm>
        </p:spPr>
        <p:txBody>
          <a:bodyPr>
            <a:normAutofit/>
          </a:bodyPr>
          <a:lstStyle/>
          <a:p>
            <a:r>
              <a:rPr lang="es-ES" sz="3200" dirty="0" smtClean="0"/>
              <a:t>Compuestos </a:t>
            </a:r>
            <a:r>
              <a:rPr lang="es-ES" sz="3200" dirty="0" err="1" smtClean="0"/>
              <a:t>ferromagnéticos</a:t>
            </a:r>
            <a:endParaRPr lang="es-ES" sz="3200" dirty="0"/>
          </a:p>
        </p:txBody>
      </p:sp>
      <p:sp>
        <p:nvSpPr>
          <p:cNvPr id="3" name="2 Marcador de contenido"/>
          <p:cNvSpPr>
            <a:spLocks noGrp="1"/>
          </p:cNvSpPr>
          <p:nvPr>
            <p:ph idx="1"/>
          </p:nvPr>
        </p:nvSpPr>
        <p:spPr>
          <a:xfrm>
            <a:off x="304800" y="1052736"/>
            <a:ext cx="8686800" cy="5544616"/>
          </a:xfrm>
        </p:spPr>
        <p:txBody>
          <a:bodyPr>
            <a:normAutofit/>
          </a:bodyPr>
          <a:lstStyle/>
          <a:p>
            <a:pPr marL="0" indent="0">
              <a:buNone/>
            </a:pPr>
            <a:r>
              <a:rPr lang="es-ES" sz="2400" dirty="0" smtClean="0"/>
              <a:t>Al igual que en los metales, en los compuestos es necesario disponer de orbitales </a:t>
            </a:r>
            <a:r>
              <a:rPr lang="es-ES" sz="2400" i="1" dirty="0" smtClean="0"/>
              <a:t>3d</a:t>
            </a:r>
            <a:r>
              <a:rPr lang="es-ES" sz="2400" dirty="0" smtClean="0"/>
              <a:t> que puedan traslaparse y formar una banda, en cuyo caso sea estrecha con un alto nivel de Fermi y se muestre el ferromagnetismo. </a:t>
            </a:r>
          </a:p>
          <a:p>
            <a:pPr marL="0" indent="0">
              <a:buNone/>
            </a:pPr>
            <a:r>
              <a:rPr lang="es-ES" sz="2400" dirty="0" smtClean="0"/>
              <a:t>En los óxidos, los átomos metálicos están más separados que en los metales puros, por lo que las estrechas bandas dan lugar al ferromagnetismo a números atómicos menores: e. g. CrO</a:t>
            </a:r>
            <a:r>
              <a:rPr lang="es-ES" sz="2400" baseline="-25000" dirty="0" smtClean="0"/>
              <a:t>2</a:t>
            </a:r>
            <a:r>
              <a:rPr lang="es-ES" sz="2400" dirty="0" smtClean="0"/>
              <a:t>.</a:t>
            </a:r>
          </a:p>
          <a:p>
            <a:pPr marL="0" indent="0">
              <a:buNone/>
            </a:pPr>
            <a:r>
              <a:rPr lang="es-ES" sz="2400" dirty="0" smtClean="0"/>
              <a:t>Las cintas de audio consistían de una cinta de poliéster impregnada con cristales delgados de un material magnéticos como </a:t>
            </a:r>
            <a:r>
              <a:rPr lang="es-ES" sz="2400" dirty="0" smtClean="0">
                <a:latin typeface="Symbol" pitchFamily="18" charset="2"/>
              </a:rPr>
              <a:t>g</a:t>
            </a:r>
            <a:r>
              <a:rPr lang="es-ES" sz="2400" dirty="0" smtClean="0"/>
              <a:t>-Fe</a:t>
            </a:r>
            <a:r>
              <a:rPr lang="es-ES" sz="2400" baseline="-25000" dirty="0" smtClean="0"/>
              <a:t>2</a:t>
            </a:r>
            <a:r>
              <a:rPr lang="es-ES" sz="2400" dirty="0" smtClean="0"/>
              <a:t>O</a:t>
            </a:r>
            <a:r>
              <a:rPr lang="es-ES" sz="2400" baseline="-25000" dirty="0" smtClean="0"/>
              <a:t>3</a:t>
            </a:r>
            <a:r>
              <a:rPr lang="es-ES" sz="2400" dirty="0" smtClean="0"/>
              <a:t> o CrO</a:t>
            </a:r>
            <a:r>
              <a:rPr lang="es-ES" sz="2400" baseline="-25000" dirty="0" smtClean="0"/>
              <a:t>2</a:t>
            </a:r>
            <a:r>
              <a:rPr lang="es-ES" sz="2400" dirty="0" smtClean="0"/>
              <a:t>. Estos materiales deben retener su magnetización para evitar borrarse por accidente. Por ello es necesaria también una alta fuerza </a:t>
            </a:r>
            <a:r>
              <a:rPr lang="es-ES" sz="2400" dirty="0" smtClean="0"/>
              <a:t>coercitiva</a:t>
            </a:r>
            <a:r>
              <a:rPr lang="es-ES" sz="2400" dirty="0" smtClean="0"/>
              <a:t>. </a:t>
            </a:r>
          </a:p>
          <a:p>
            <a:pPr marL="0" indent="0">
              <a:buNone/>
            </a:pPr>
            <a:r>
              <a:rPr lang="es-ES" sz="2400" dirty="0" smtClean="0"/>
              <a:t>Como desventaja para el CrO</a:t>
            </a:r>
            <a:r>
              <a:rPr lang="es-ES" sz="2400" baseline="-25000" dirty="0" smtClean="0"/>
              <a:t>2</a:t>
            </a:r>
            <a:r>
              <a:rPr lang="es-ES" sz="2400" dirty="0" smtClean="0"/>
              <a:t>, tiene una relativamente baja temperatura de </a:t>
            </a:r>
            <a:r>
              <a:rPr lang="es-ES" sz="2400" dirty="0" err="1" smtClean="0"/>
              <a:t>Curie</a:t>
            </a:r>
            <a:r>
              <a:rPr lang="es-ES" sz="2400" dirty="0" smtClean="0"/>
              <a:t> y es tóxico.</a:t>
            </a:r>
            <a:endParaRPr lang="es-ES" sz="2400" dirty="0"/>
          </a:p>
        </p:txBody>
      </p:sp>
    </p:spTree>
    <p:extLst>
      <p:ext uri="{BB962C8B-B14F-4D97-AF65-F5344CB8AC3E}">
        <p14:creationId xmlns:p14="http://schemas.microsoft.com/office/powerpoint/2010/main" val="28519586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normAutofit/>
          </a:bodyPr>
          <a:lstStyle/>
          <a:p>
            <a:r>
              <a:rPr lang="es-ES" sz="3200" dirty="0" err="1" smtClean="0"/>
              <a:t>antiferromagnetismo</a:t>
            </a:r>
            <a:endParaRPr lang="es-ES" sz="3200" dirty="0"/>
          </a:p>
        </p:txBody>
      </p:sp>
      <p:sp>
        <p:nvSpPr>
          <p:cNvPr id="3" name="2 Marcador de contenido"/>
          <p:cNvSpPr>
            <a:spLocks noGrp="1"/>
          </p:cNvSpPr>
          <p:nvPr>
            <p:ph idx="1"/>
          </p:nvPr>
        </p:nvSpPr>
        <p:spPr>
          <a:xfrm>
            <a:off x="304800" y="1196752"/>
            <a:ext cx="8686800" cy="5661248"/>
          </a:xfrm>
        </p:spPr>
        <p:txBody>
          <a:bodyPr>
            <a:normAutofit/>
          </a:bodyPr>
          <a:lstStyle/>
          <a:p>
            <a:pPr marL="0" indent="0">
              <a:buNone/>
            </a:pPr>
            <a:r>
              <a:rPr lang="es-ES" sz="2400" dirty="0" smtClean="0"/>
              <a:t>En los </a:t>
            </a:r>
            <a:r>
              <a:rPr lang="es-ES" sz="2400" b="1" dirty="0" smtClean="0"/>
              <a:t>monóxidos de metales de transición </a:t>
            </a:r>
            <a:r>
              <a:rPr lang="es-ES" sz="2400" dirty="0" smtClean="0"/>
              <a:t>se tiene la estructura de sal de roca. </a:t>
            </a:r>
            <a:r>
              <a:rPr lang="es-ES" sz="2400" b="1" dirty="0" err="1" smtClean="0"/>
              <a:t>TiO</a:t>
            </a:r>
            <a:r>
              <a:rPr lang="es-ES" sz="2400" dirty="0" smtClean="0"/>
              <a:t> y </a:t>
            </a:r>
            <a:r>
              <a:rPr lang="es-ES" sz="2400" b="1" dirty="0" err="1" smtClean="0"/>
              <a:t>VO</a:t>
            </a:r>
            <a:r>
              <a:rPr lang="es-ES" sz="2400" dirty="0" smtClean="0"/>
              <a:t> tienen orbitales 3d difusos y </a:t>
            </a:r>
            <a:r>
              <a:rPr lang="es-ES" sz="2400" b="1" dirty="0" smtClean="0"/>
              <a:t>son conductores</a:t>
            </a:r>
            <a:r>
              <a:rPr lang="es-ES" sz="2400" dirty="0" smtClean="0"/>
              <a:t> metálicos y </a:t>
            </a:r>
            <a:r>
              <a:rPr lang="es-ES" sz="2400" b="1" dirty="0" smtClean="0"/>
              <a:t>paramagnéticos</a:t>
            </a:r>
            <a:r>
              <a:rPr lang="es-ES" sz="2400" dirty="0" smtClean="0"/>
              <a:t> de tipo </a:t>
            </a:r>
            <a:r>
              <a:rPr lang="es-ES" sz="2400" dirty="0" err="1" smtClean="0"/>
              <a:t>Pauli</a:t>
            </a:r>
            <a:r>
              <a:rPr lang="es-ES" sz="2400" dirty="0" smtClean="0"/>
              <a:t>.</a:t>
            </a:r>
          </a:p>
          <a:p>
            <a:pPr marL="0" indent="0">
              <a:buNone/>
            </a:pPr>
            <a:r>
              <a:rPr lang="es-ES" sz="2400" b="1" dirty="0" err="1" smtClean="0"/>
              <a:t>MnO</a:t>
            </a:r>
            <a:r>
              <a:rPr lang="es-ES" sz="2400" dirty="0" smtClean="0"/>
              <a:t>, </a:t>
            </a:r>
            <a:r>
              <a:rPr lang="es-ES" sz="2400" b="1" dirty="0" err="1" smtClean="0"/>
              <a:t>FeO</a:t>
            </a:r>
            <a:r>
              <a:rPr lang="es-ES" sz="2400" dirty="0" smtClean="0"/>
              <a:t>, </a:t>
            </a:r>
            <a:r>
              <a:rPr lang="es-ES" sz="2400" b="1" dirty="0" err="1" smtClean="0"/>
              <a:t>CoO</a:t>
            </a:r>
            <a:r>
              <a:rPr lang="es-ES" sz="2400" dirty="0" smtClean="0"/>
              <a:t> y </a:t>
            </a:r>
            <a:r>
              <a:rPr lang="es-ES" sz="2400" b="1" dirty="0" err="1" smtClean="0"/>
              <a:t>NiO</a:t>
            </a:r>
            <a:r>
              <a:rPr lang="es-ES" sz="2400" dirty="0" smtClean="0"/>
              <a:t> tienen electrones de tipo 3d que están localizados y, por tanto, son </a:t>
            </a:r>
            <a:r>
              <a:rPr lang="es-ES" sz="2400" b="1" dirty="0" smtClean="0"/>
              <a:t>paramagnéticos</a:t>
            </a:r>
            <a:r>
              <a:rPr lang="es-ES" sz="2400" dirty="0" smtClean="0"/>
              <a:t> a altas temperaturas, aunque al enfriar se vuelven </a:t>
            </a:r>
            <a:r>
              <a:rPr lang="es-ES" sz="2400" b="1" dirty="0" err="1" smtClean="0"/>
              <a:t>antiferromagnéticos</a:t>
            </a:r>
            <a:r>
              <a:rPr lang="es-ES" sz="2400" dirty="0" smtClean="0"/>
              <a:t>. </a:t>
            </a:r>
          </a:p>
          <a:p>
            <a:pPr marL="0" indent="0">
              <a:buNone/>
            </a:pPr>
            <a:r>
              <a:rPr lang="es-ES" sz="2400" dirty="0" smtClean="0"/>
              <a:t>El comportamiento cooperativo tiene una fuerte influencia sobre la susceptibilidad magnética, de modo que los </a:t>
            </a:r>
            <a:r>
              <a:rPr lang="es-ES" sz="2400" b="1" dirty="0" smtClean="0"/>
              <a:t>espines</a:t>
            </a:r>
            <a:r>
              <a:rPr lang="es-ES" sz="2400" dirty="0" smtClean="0"/>
              <a:t> </a:t>
            </a:r>
            <a:r>
              <a:rPr lang="es-ES" sz="2400" b="1" dirty="0" smtClean="0"/>
              <a:t>cancelan los momentos magnéticos</a:t>
            </a:r>
            <a:r>
              <a:rPr lang="es-ES" sz="2400" dirty="0" smtClean="0"/>
              <a:t>. La temperatura característica de este proceso se conoce como la </a:t>
            </a:r>
            <a:r>
              <a:rPr lang="es-ES" sz="2400" b="1" dirty="0" smtClean="0"/>
              <a:t>temperatura de </a:t>
            </a:r>
            <a:r>
              <a:rPr lang="es-ES" sz="2400" b="1" dirty="0" err="1" smtClean="0"/>
              <a:t>Néel</a:t>
            </a:r>
            <a:r>
              <a:rPr lang="es-ES" sz="2400" dirty="0" smtClean="0"/>
              <a:t>.</a:t>
            </a:r>
          </a:p>
          <a:p>
            <a:pPr marL="0" indent="0">
              <a:buNone/>
            </a:pPr>
            <a:endParaRPr lang="es-ES" sz="2400" dirty="0"/>
          </a:p>
        </p:txBody>
      </p:sp>
    </p:spTree>
    <p:extLst>
      <p:ext uri="{BB962C8B-B14F-4D97-AF65-F5344CB8AC3E}">
        <p14:creationId xmlns:p14="http://schemas.microsoft.com/office/powerpoint/2010/main" val="368058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457200"/>
            <a:ext cx="8686800" cy="667544"/>
          </a:xfrm>
        </p:spPr>
        <p:txBody>
          <a:bodyPr>
            <a:normAutofit/>
          </a:bodyPr>
          <a:lstStyle/>
          <a:p>
            <a:r>
              <a:rPr lang="es-MX" sz="2800" dirty="0" smtClean="0"/>
              <a:t>Magnetón de </a:t>
            </a:r>
            <a:r>
              <a:rPr lang="es-MX" sz="2800" dirty="0" err="1" smtClean="0"/>
              <a:t>bohr</a:t>
            </a:r>
            <a:endParaRPr lang="es-MX" sz="2800" dirty="0"/>
          </a:p>
        </p:txBody>
      </p:sp>
      <mc:AlternateContent xmlns:mc="http://schemas.openxmlformats.org/markup-compatibility/2006">
        <mc:Choice xmlns:a14="http://schemas.microsoft.com/office/drawing/2010/main" Requires="a14">
          <p:sp>
            <p:nvSpPr>
              <p:cNvPr id="3" name="2 Marcador de contenido"/>
              <p:cNvSpPr>
                <a:spLocks noGrp="1"/>
              </p:cNvSpPr>
              <p:nvPr>
                <p:ph idx="1"/>
              </p:nvPr>
            </p:nvSpPr>
            <p:spPr>
              <a:xfrm>
                <a:off x="304800" y="1124744"/>
                <a:ext cx="8686800" cy="4955381"/>
              </a:xfrm>
            </p:spPr>
            <p:txBody>
              <a:bodyPr>
                <a:normAutofit/>
              </a:bodyPr>
              <a:lstStyle/>
              <a:p>
                <a:pPr marL="0" indent="0">
                  <a:buNone/>
                </a:pPr>
                <a:r>
                  <a:rPr lang="es-MX" sz="2000" dirty="0" smtClean="0"/>
                  <a:t>El momento magnético del electrón debido a su giro se conoce como el magnetón de Bohr </a:t>
                </a:r>
                <a:r>
                  <a:rPr lang="es-MX" sz="2000" dirty="0" err="1" smtClean="0">
                    <a:latin typeface="Symbol" pitchFamily="18" charset="2"/>
                  </a:rPr>
                  <a:t>m</a:t>
                </a:r>
                <a:r>
                  <a:rPr lang="es-MX" sz="2000" baseline="-25000" dirty="0" err="1" smtClean="0"/>
                  <a:t>B</a:t>
                </a:r>
                <a:r>
                  <a:rPr lang="es-MX" sz="2000" dirty="0" smtClean="0"/>
                  <a:t>, que es una constante fundamental.</a:t>
                </a:r>
              </a:p>
              <a:p>
                <a:pPr marL="0" indent="0">
                  <a:buNone/>
                </a:pPr>
                <a14:m>
                  <m:oMathPara xmlns:m="http://schemas.openxmlformats.org/officeDocument/2006/math">
                    <m:oMathParaPr>
                      <m:jc m:val="centerGroup"/>
                    </m:oMathParaPr>
                    <m:oMath xmlns:m="http://schemas.openxmlformats.org/officeDocument/2006/math">
                      <m:sSub>
                        <m:sSubPr>
                          <m:ctrlPr>
                            <a:rPr lang="es-MX" sz="2000" i="1" smtClean="0">
                              <a:latin typeface="Cambria Math"/>
                            </a:rPr>
                          </m:ctrlPr>
                        </m:sSubPr>
                        <m:e>
                          <m:r>
                            <a:rPr lang="es-MX" sz="2000" i="1" smtClean="0">
                              <a:latin typeface="Cambria Math"/>
                              <a:ea typeface="Cambria Math"/>
                            </a:rPr>
                            <m:t>𝜇</m:t>
                          </m:r>
                        </m:e>
                        <m:sub>
                          <m:r>
                            <a:rPr lang="es-MX" sz="2000" b="0" i="1" smtClean="0">
                              <a:latin typeface="Cambria Math"/>
                            </a:rPr>
                            <m:t>𝐵</m:t>
                          </m:r>
                        </m:sub>
                      </m:sSub>
                      <m:r>
                        <a:rPr lang="es-MX" sz="2000" b="0" i="1" smtClean="0">
                          <a:latin typeface="Cambria Math"/>
                        </a:rPr>
                        <m:t>=</m:t>
                      </m:r>
                      <m:f>
                        <m:fPr>
                          <m:ctrlPr>
                            <a:rPr lang="es-MX" sz="2000" b="0" i="1" smtClean="0">
                              <a:latin typeface="Cambria Math"/>
                            </a:rPr>
                          </m:ctrlPr>
                        </m:fPr>
                        <m:num>
                          <m:r>
                            <a:rPr lang="es-MX" sz="2000" b="0" i="1" smtClean="0">
                              <a:latin typeface="Cambria Math"/>
                            </a:rPr>
                            <m:t>𝑞h</m:t>
                          </m:r>
                        </m:num>
                        <m:den>
                          <m:r>
                            <a:rPr lang="es-MX" sz="2000" b="0" i="1" smtClean="0">
                              <a:latin typeface="Cambria Math"/>
                            </a:rPr>
                            <m:t>4</m:t>
                          </m:r>
                          <m:r>
                            <a:rPr lang="es-MX" sz="2000" b="0" i="1" smtClean="0">
                              <a:latin typeface="Cambria Math"/>
                              <a:ea typeface="Cambria Math"/>
                            </a:rPr>
                            <m:t>𝜋</m:t>
                          </m:r>
                          <m:sSub>
                            <m:sSubPr>
                              <m:ctrlPr>
                                <a:rPr lang="es-MX" sz="2000" b="0" i="1" smtClean="0">
                                  <a:latin typeface="Cambria Math"/>
                                  <a:ea typeface="Cambria Math"/>
                                </a:rPr>
                              </m:ctrlPr>
                            </m:sSubPr>
                            <m:e>
                              <m:r>
                                <a:rPr lang="es-MX" sz="2000" b="0" i="1" smtClean="0">
                                  <a:latin typeface="Cambria Math"/>
                                  <a:ea typeface="Cambria Math"/>
                                </a:rPr>
                                <m:t>𝑚</m:t>
                              </m:r>
                            </m:e>
                            <m:sub>
                              <m:r>
                                <a:rPr lang="es-MX" sz="2000" b="0" i="1" smtClean="0">
                                  <a:latin typeface="Cambria Math"/>
                                  <a:ea typeface="Cambria Math"/>
                                </a:rPr>
                                <m:t>𝑒</m:t>
                              </m:r>
                            </m:sub>
                          </m:sSub>
                        </m:den>
                      </m:f>
                      <m:r>
                        <a:rPr lang="es-MX" sz="2000" b="0" i="1" smtClean="0">
                          <a:latin typeface="Cambria Math"/>
                        </a:rPr>
                        <m:t>=9.274</m:t>
                      </m:r>
                      <m:r>
                        <a:rPr lang="es-MX" sz="2000" b="0" i="1" smtClean="0">
                          <a:latin typeface="Cambria Math"/>
                          <a:ea typeface="Cambria Math"/>
                        </a:rPr>
                        <m:t>×</m:t>
                      </m:r>
                      <m:sSup>
                        <m:sSupPr>
                          <m:ctrlPr>
                            <a:rPr lang="es-MX" sz="2000" b="0" i="1" smtClean="0">
                              <a:latin typeface="Cambria Math"/>
                              <a:ea typeface="Cambria Math"/>
                            </a:rPr>
                          </m:ctrlPr>
                        </m:sSupPr>
                        <m:e>
                          <m:r>
                            <a:rPr lang="es-MX" sz="2000" b="0" i="1" smtClean="0">
                              <a:latin typeface="Cambria Math"/>
                              <a:ea typeface="Cambria Math"/>
                            </a:rPr>
                            <m:t>10</m:t>
                          </m:r>
                        </m:e>
                        <m:sup>
                          <m:r>
                            <a:rPr lang="es-MX" sz="2000" b="0" i="1" smtClean="0">
                              <a:latin typeface="Cambria Math"/>
                              <a:ea typeface="Cambria Math"/>
                            </a:rPr>
                            <m:t>−24</m:t>
                          </m:r>
                        </m:sup>
                      </m:sSup>
                      <m:r>
                        <a:rPr lang="es-MX" sz="2000" b="0" i="1" smtClean="0">
                          <a:latin typeface="Cambria Math"/>
                          <a:ea typeface="Cambria Math"/>
                        </a:rPr>
                        <m:t>𝐴</m:t>
                      </m:r>
                      <m:r>
                        <a:rPr lang="es-MX" sz="2000" b="0" i="1" smtClean="0">
                          <a:latin typeface="Cambria Math"/>
                          <a:ea typeface="Cambria Math"/>
                        </a:rPr>
                        <m:t>·</m:t>
                      </m:r>
                      <m:sSup>
                        <m:sSupPr>
                          <m:ctrlPr>
                            <a:rPr lang="es-MX" sz="2000" b="0" i="1" smtClean="0">
                              <a:latin typeface="Cambria Math"/>
                              <a:ea typeface="Cambria Math"/>
                            </a:rPr>
                          </m:ctrlPr>
                        </m:sSupPr>
                        <m:e>
                          <m:r>
                            <a:rPr lang="es-MX" sz="2000" b="0" i="1" smtClean="0">
                              <a:latin typeface="Cambria Math"/>
                              <a:ea typeface="Cambria Math"/>
                            </a:rPr>
                            <m:t>𝑚</m:t>
                          </m:r>
                        </m:e>
                        <m:sup>
                          <m:r>
                            <a:rPr lang="es-MX" sz="2000" b="0" i="1" smtClean="0">
                              <a:latin typeface="Cambria Math"/>
                              <a:ea typeface="Cambria Math"/>
                            </a:rPr>
                            <m:t>2</m:t>
                          </m:r>
                        </m:sup>
                      </m:sSup>
                    </m:oMath>
                  </m:oMathPara>
                </a14:m>
                <a:endParaRPr lang="es-MX" sz="2000" dirty="0" smtClean="0"/>
              </a:p>
              <a:p>
                <a:pPr marL="0" indent="0">
                  <a:buNone/>
                </a:pPr>
                <a:endParaRPr lang="es-MX" sz="2000"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xfrm>
                <a:off x="304800" y="1124744"/>
                <a:ext cx="8686800" cy="4955381"/>
              </a:xfrm>
              <a:blipFill rotWithShape="1">
                <a:blip r:embed="rId2"/>
                <a:stretch>
                  <a:fillRect l="-702" t="-616"/>
                </a:stretch>
              </a:blipFill>
            </p:spPr>
            <p:txBody>
              <a:bodyPr/>
              <a:lstStyle/>
              <a:p>
                <a:r>
                  <a:rPr lang="es-MX">
                    <a:noFill/>
                  </a:rPr>
                  <a:t> </a:t>
                </a:r>
              </a:p>
            </p:txBody>
          </p:sp>
        </mc:Fallback>
      </mc:AlternateContent>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03648" y="2775109"/>
            <a:ext cx="5976664" cy="3795792"/>
          </a:xfrm>
          <a:prstGeom prst="rect">
            <a:avLst/>
          </a:prstGeom>
        </p:spPr>
      </p:pic>
    </p:spTree>
    <p:extLst>
      <p:ext uri="{BB962C8B-B14F-4D97-AF65-F5344CB8AC3E}">
        <p14:creationId xmlns:p14="http://schemas.microsoft.com/office/powerpoint/2010/main" val="5093149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404664"/>
            <a:ext cx="8686800" cy="6192688"/>
          </a:xfrm>
        </p:spPr>
        <p:txBody>
          <a:bodyPr>
            <a:normAutofit/>
          </a:bodyPr>
          <a:lstStyle/>
          <a:p>
            <a:pPr marL="0" indent="0">
              <a:buNone/>
            </a:pPr>
            <a:endParaRPr lang="es-ES" sz="2400" dirty="0" smtClean="0"/>
          </a:p>
          <a:p>
            <a:pPr marL="0" indent="0">
              <a:buNone/>
            </a:pPr>
            <a:endParaRPr lang="es-ES" sz="2400" dirty="0" smtClean="0"/>
          </a:p>
          <a:p>
            <a:pPr marL="0" indent="0">
              <a:buNone/>
            </a:pPr>
            <a:endParaRPr lang="es-ES" sz="2400" dirty="0" smtClean="0"/>
          </a:p>
          <a:p>
            <a:pPr marL="0" indent="0">
              <a:buNone/>
            </a:pPr>
            <a:endParaRPr lang="es-ES" sz="2400" dirty="0" smtClean="0"/>
          </a:p>
          <a:p>
            <a:pPr marL="0" indent="0">
              <a:buNone/>
            </a:pPr>
            <a:endParaRPr lang="es-ES" sz="2400" dirty="0" smtClean="0"/>
          </a:p>
          <a:p>
            <a:pPr marL="0" indent="0">
              <a:buNone/>
            </a:pPr>
            <a:r>
              <a:rPr lang="es-ES" sz="2400" dirty="0" smtClean="0"/>
              <a:t>En los </a:t>
            </a:r>
            <a:r>
              <a:rPr lang="es-ES" sz="2400" dirty="0" err="1" smtClean="0"/>
              <a:t>antiferromagnetos</a:t>
            </a:r>
            <a:r>
              <a:rPr lang="es-ES" sz="2400" dirty="0" smtClean="0"/>
              <a:t> se observa un espín alternante</a:t>
            </a:r>
          </a:p>
          <a:p>
            <a:pPr marL="0" indent="0">
              <a:buNone/>
            </a:pPr>
            <a:endParaRPr lang="es-ES" sz="2400" dirty="0" smtClean="0"/>
          </a:p>
          <a:p>
            <a:pPr marL="0" indent="0">
              <a:buNone/>
            </a:pPr>
            <a:endParaRPr lang="es-ES" sz="2400" dirty="0" smtClean="0"/>
          </a:p>
          <a:p>
            <a:pPr marL="0" indent="0">
              <a:buNone/>
            </a:pPr>
            <a:endParaRPr lang="es-ES" sz="2400" dirty="0" smtClean="0"/>
          </a:p>
          <a:p>
            <a:pPr marL="0" indent="0">
              <a:buNone/>
            </a:pPr>
            <a:endParaRPr lang="es-ES" sz="2400" dirty="0" smtClean="0"/>
          </a:p>
          <a:p>
            <a:pPr marL="0" indent="0">
              <a:buNone/>
            </a:pPr>
            <a:endParaRPr lang="es-ES" sz="2400" dirty="0" smtClean="0"/>
          </a:p>
        </p:txBody>
      </p:sp>
      <p:pic>
        <p:nvPicPr>
          <p:cNvPr id="4" name="3 Imagen" descr="Fig7-008.jpg"/>
          <p:cNvPicPr>
            <a:picLocks noChangeAspect="1"/>
          </p:cNvPicPr>
          <p:nvPr/>
        </p:nvPicPr>
        <p:blipFill>
          <a:blip r:embed="rId3" cstate="print"/>
          <a:stretch>
            <a:fillRect/>
          </a:stretch>
        </p:blipFill>
        <p:spPr>
          <a:xfrm>
            <a:off x="1835696" y="404664"/>
            <a:ext cx="5112568" cy="2266832"/>
          </a:xfrm>
          <a:prstGeom prst="rect">
            <a:avLst/>
          </a:prstGeom>
        </p:spPr>
      </p:pic>
      <p:pic>
        <p:nvPicPr>
          <p:cNvPr id="5" name="4 Imagen" descr="Fig7-009.jpg"/>
          <p:cNvPicPr>
            <a:picLocks noChangeAspect="1"/>
          </p:cNvPicPr>
          <p:nvPr/>
        </p:nvPicPr>
        <p:blipFill>
          <a:blip r:embed="rId4" cstate="print"/>
          <a:stretch>
            <a:fillRect/>
          </a:stretch>
        </p:blipFill>
        <p:spPr>
          <a:xfrm>
            <a:off x="2123728" y="3212976"/>
            <a:ext cx="6078406" cy="3645024"/>
          </a:xfrm>
          <a:prstGeom prst="rect">
            <a:avLst/>
          </a:prstGeom>
        </p:spPr>
      </p:pic>
    </p:spTree>
    <p:extLst>
      <p:ext uri="{BB962C8B-B14F-4D97-AF65-F5344CB8AC3E}">
        <p14:creationId xmlns:p14="http://schemas.microsoft.com/office/powerpoint/2010/main" val="2316969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260648"/>
            <a:ext cx="8686800" cy="838200"/>
          </a:xfrm>
        </p:spPr>
        <p:txBody>
          <a:bodyPr>
            <a:normAutofit/>
          </a:bodyPr>
          <a:lstStyle/>
          <a:p>
            <a:r>
              <a:rPr lang="es-ES" sz="3200" dirty="0" err="1" smtClean="0"/>
              <a:t>ferrimagnetismo</a:t>
            </a:r>
            <a:endParaRPr lang="es-ES" sz="3200" dirty="0"/>
          </a:p>
        </p:txBody>
      </p:sp>
      <p:sp>
        <p:nvSpPr>
          <p:cNvPr id="4" name="2 Marcador de contenido"/>
          <p:cNvSpPr>
            <a:spLocks noGrp="1"/>
          </p:cNvSpPr>
          <p:nvPr>
            <p:ph idx="1"/>
          </p:nvPr>
        </p:nvSpPr>
        <p:spPr>
          <a:xfrm>
            <a:off x="457200" y="1268760"/>
            <a:ext cx="8686800" cy="5445224"/>
          </a:xfrm>
        </p:spPr>
        <p:txBody>
          <a:bodyPr>
            <a:normAutofit/>
          </a:bodyPr>
          <a:lstStyle/>
          <a:p>
            <a:pPr marL="0" indent="0">
              <a:buNone/>
            </a:pPr>
            <a:r>
              <a:rPr lang="es-ES" sz="2400" dirty="0" smtClean="0"/>
              <a:t>La </a:t>
            </a:r>
            <a:r>
              <a:rPr lang="es-ES" sz="2400" b="1" dirty="0" smtClean="0"/>
              <a:t>espinela</a:t>
            </a:r>
            <a:r>
              <a:rPr lang="es-ES" sz="2400" dirty="0" smtClean="0"/>
              <a:t> tiene la fórmula general </a:t>
            </a:r>
            <a:r>
              <a:rPr lang="es-ES" sz="2400" b="1" dirty="0" smtClean="0"/>
              <a:t>AB</a:t>
            </a:r>
            <a:r>
              <a:rPr lang="es-ES" sz="2400" b="1" baseline="-25000" dirty="0" smtClean="0"/>
              <a:t>2</a:t>
            </a:r>
            <a:r>
              <a:rPr lang="es-ES" sz="2400" b="1" dirty="0" smtClean="0"/>
              <a:t>O</a:t>
            </a:r>
            <a:r>
              <a:rPr lang="es-ES" sz="2400" b="1" baseline="-25000" dirty="0" smtClean="0"/>
              <a:t>4</a:t>
            </a:r>
            <a:r>
              <a:rPr lang="es-ES" sz="2400" dirty="0" smtClean="0"/>
              <a:t> (MgAl</a:t>
            </a:r>
            <a:r>
              <a:rPr lang="es-ES" sz="2400" baseline="-25000" dirty="0" smtClean="0"/>
              <a:t>2</a:t>
            </a:r>
            <a:r>
              <a:rPr lang="es-ES" sz="2400" dirty="0" smtClean="0"/>
              <a:t>O</a:t>
            </a:r>
            <a:r>
              <a:rPr lang="es-ES" sz="2400" baseline="-25000" dirty="0" smtClean="0"/>
              <a:t>4</a:t>
            </a:r>
            <a:r>
              <a:rPr lang="es-ES" sz="2400" dirty="0" smtClean="0"/>
              <a:t>). </a:t>
            </a:r>
            <a:r>
              <a:rPr lang="es-ES" sz="2400" b="1" dirty="0" smtClean="0"/>
              <a:t>A</a:t>
            </a:r>
            <a:r>
              <a:rPr lang="es-ES" sz="2400" dirty="0" smtClean="0"/>
              <a:t> es un ion </a:t>
            </a:r>
            <a:r>
              <a:rPr lang="es-ES" sz="2400" b="1" dirty="0" smtClean="0"/>
              <a:t>divalente</a:t>
            </a:r>
            <a:r>
              <a:rPr lang="es-ES" sz="2400" dirty="0" smtClean="0"/>
              <a:t> (en general) y </a:t>
            </a:r>
            <a:r>
              <a:rPr lang="es-ES" sz="2400" b="1" dirty="0" smtClean="0"/>
              <a:t>B trivalente</a:t>
            </a:r>
            <a:r>
              <a:rPr lang="es-ES" sz="2400" dirty="0" smtClean="0"/>
              <a:t>. Está basada en un empaquetamiento </a:t>
            </a:r>
            <a:r>
              <a:rPr lang="es-ES" sz="2400" b="1" dirty="0" smtClean="0"/>
              <a:t>cúbico compacto </a:t>
            </a:r>
            <a:r>
              <a:rPr lang="es-ES" sz="2400" dirty="0" smtClean="0"/>
              <a:t>de </a:t>
            </a:r>
            <a:r>
              <a:rPr lang="es-ES" sz="2400" b="1" dirty="0" smtClean="0"/>
              <a:t>oxígeno</a:t>
            </a:r>
            <a:r>
              <a:rPr lang="es-ES" sz="2400" dirty="0" smtClean="0"/>
              <a:t> en donde </a:t>
            </a:r>
            <a:r>
              <a:rPr lang="es-ES" sz="2400" b="1" dirty="0" smtClean="0"/>
              <a:t>A</a:t>
            </a:r>
            <a:r>
              <a:rPr lang="es-ES" sz="2400" b="1" baseline="30000" dirty="0" smtClean="0"/>
              <a:t>+2</a:t>
            </a:r>
            <a:r>
              <a:rPr lang="es-ES" sz="2400" b="1" dirty="0" smtClean="0"/>
              <a:t> ocupa los huecos tetraédricos</a:t>
            </a:r>
            <a:r>
              <a:rPr lang="es-ES" sz="2400" dirty="0" smtClean="0"/>
              <a:t> y </a:t>
            </a:r>
            <a:r>
              <a:rPr lang="es-ES" sz="2400" b="1" dirty="0" smtClean="0"/>
              <a:t>B</a:t>
            </a:r>
            <a:r>
              <a:rPr lang="es-ES" sz="2400" b="1" baseline="30000" dirty="0" smtClean="0"/>
              <a:t>+3</a:t>
            </a:r>
            <a:r>
              <a:rPr lang="es-ES" sz="2400" b="1" dirty="0" smtClean="0"/>
              <a:t> los huecos octaédricos</a:t>
            </a:r>
            <a:r>
              <a:rPr lang="es-ES" sz="2400" dirty="0" smtClean="0"/>
              <a:t>. </a:t>
            </a:r>
          </a:p>
          <a:p>
            <a:pPr marL="0" indent="0">
              <a:buNone/>
            </a:pPr>
            <a:r>
              <a:rPr lang="es-ES" sz="2400" b="1" dirty="0" smtClean="0"/>
              <a:t>Un cristal de espinela </a:t>
            </a:r>
            <a:r>
              <a:rPr lang="es-ES" sz="2400" dirty="0" smtClean="0"/>
              <a:t>que </a:t>
            </a:r>
            <a:r>
              <a:rPr lang="es-ES" sz="2400" b="1" dirty="0" smtClean="0"/>
              <a:t>contiene</a:t>
            </a:r>
            <a:r>
              <a:rPr lang="es-ES" sz="2400" dirty="0" smtClean="0"/>
              <a:t> una unidad fórmula contiene </a:t>
            </a:r>
            <a:r>
              <a:rPr lang="es-ES" sz="2400" b="1" dirty="0" smtClean="0"/>
              <a:t>8 huecos tetraédricos y 4 huecos octaédricos</a:t>
            </a:r>
            <a:r>
              <a:rPr lang="es-ES" sz="2400" dirty="0" smtClean="0"/>
              <a:t>. De acuerdo con esto, están ocupados 1/8 de los huecos tetraédricos y la mitad de los octaédricos.</a:t>
            </a:r>
          </a:p>
          <a:p>
            <a:pPr marL="0" indent="0">
              <a:buNone/>
            </a:pPr>
            <a:endParaRPr lang="es-ES" sz="2400" dirty="0" smtClean="0"/>
          </a:p>
          <a:p>
            <a:pPr marL="0" indent="0">
              <a:buNone/>
            </a:pPr>
            <a:endParaRPr lang="es-ES" sz="2400" dirty="0" smtClean="0"/>
          </a:p>
        </p:txBody>
      </p:sp>
      <p:pic>
        <p:nvPicPr>
          <p:cNvPr id="5" name="4 Imagen" descr="Fig7-010.jpg"/>
          <p:cNvPicPr>
            <a:picLocks noChangeAspect="1"/>
          </p:cNvPicPr>
          <p:nvPr/>
        </p:nvPicPr>
        <p:blipFill>
          <a:blip r:embed="rId3" cstate="print"/>
          <a:stretch>
            <a:fillRect/>
          </a:stretch>
        </p:blipFill>
        <p:spPr>
          <a:xfrm>
            <a:off x="3779912" y="4005063"/>
            <a:ext cx="4720582" cy="2819851"/>
          </a:xfrm>
          <a:prstGeom prst="rect">
            <a:avLst/>
          </a:prstGeom>
        </p:spPr>
      </p:pic>
    </p:spTree>
    <p:extLst>
      <p:ext uri="{BB962C8B-B14F-4D97-AF65-F5344CB8AC3E}">
        <p14:creationId xmlns:p14="http://schemas.microsoft.com/office/powerpoint/2010/main" val="4843447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332656"/>
            <a:ext cx="8686800" cy="6192688"/>
          </a:xfrm>
        </p:spPr>
        <p:txBody>
          <a:bodyPr>
            <a:normAutofit/>
          </a:bodyPr>
          <a:lstStyle/>
          <a:p>
            <a:pPr marL="0" indent="0">
              <a:buNone/>
            </a:pPr>
            <a:r>
              <a:rPr lang="es-ES" sz="2400" dirty="0" smtClean="0"/>
              <a:t>En esta estructura los </a:t>
            </a:r>
            <a:r>
              <a:rPr lang="es-ES" sz="2400" b="1" dirty="0" smtClean="0"/>
              <a:t>iones octaédricos </a:t>
            </a:r>
            <a:r>
              <a:rPr lang="es-ES" sz="2400" dirty="0" smtClean="0"/>
              <a:t>interactúan directamente, </a:t>
            </a:r>
            <a:r>
              <a:rPr lang="es-ES" sz="2400" b="1" dirty="0" smtClean="0"/>
              <a:t>alineando sus espines</a:t>
            </a:r>
            <a:r>
              <a:rPr lang="es-ES" sz="2400" dirty="0" smtClean="0"/>
              <a:t>, interactuando a la vez con </a:t>
            </a:r>
            <a:r>
              <a:rPr lang="es-ES" sz="2400" b="1" dirty="0" smtClean="0"/>
              <a:t>iones tetraédricos </a:t>
            </a:r>
            <a:r>
              <a:rPr lang="es-ES" sz="2400" dirty="0" smtClean="0"/>
              <a:t>a través de los oxígenos, de modo que los espines se </a:t>
            </a:r>
            <a:r>
              <a:rPr lang="es-ES" sz="2400" b="1" dirty="0" smtClean="0"/>
              <a:t>alinean</a:t>
            </a:r>
            <a:r>
              <a:rPr lang="es-ES" sz="2400" dirty="0" smtClean="0"/>
              <a:t> </a:t>
            </a:r>
            <a:r>
              <a:rPr lang="es-ES" sz="2400" b="1" dirty="0" err="1" smtClean="0"/>
              <a:t>antiparalelos</a:t>
            </a:r>
            <a:r>
              <a:rPr lang="es-ES" sz="2400" dirty="0" smtClean="0"/>
              <a:t>, como en el caso de </a:t>
            </a:r>
            <a:r>
              <a:rPr lang="es-ES" sz="2400" dirty="0" err="1" smtClean="0"/>
              <a:t>NiO</a:t>
            </a:r>
            <a:r>
              <a:rPr lang="es-ES" sz="2400" dirty="0" smtClean="0"/>
              <a:t>.</a:t>
            </a:r>
          </a:p>
          <a:p>
            <a:pPr marL="0" indent="0">
              <a:buNone/>
            </a:pPr>
            <a:r>
              <a:rPr lang="es-ES" sz="2400" dirty="0" smtClean="0"/>
              <a:t>En las </a:t>
            </a:r>
            <a:r>
              <a:rPr lang="es-ES" sz="2400" b="1" dirty="0" smtClean="0"/>
              <a:t>ferritas</a:t>
            </a:r>
            <a:r>
              <a:rPr lang="es-ES" sz="2400" dirty="0" smtClean="0"/>
              <a:t> se tiene la estructura </a:t>
            </a:r>
            <a:r>
              <a:rPr lang="es-ES" sz="2400" b="1" dirty="0" smtClean="0"/>
              <a:t>espinela inversa</a:t>
            </a:r>
            <a:r>
              <a:rPr lang="es-ES" sz="2400" dirty="0" smtClean="0"/>
              <a:t>, en la que la mitad de los iones trivalentes ocupan posiciones tetraédricas y el resto está en octaédricas junto con el ion divalente. En estos casos, el </a:t>
            </a:r>
            <a:r>
              <a:rPr lang="es-ES" sz="2400" b="1" dirty="0" smtClean="0"/>
              <a:t>Fe</a:t>
            </a:r>
            <a:r>
              <a:rPr lang="es-ES" sz="2400" b="1" baseline="30000" dirty="0" smtClean="0"/>
              <a:t>+3</a:t>
            </a:r>
            <a:r>
              <a:rPr lang="es-ES" sz="2400" b="1" dirty="0" smtClean="0"/>
              <a:t> octaédrico </a:t>
            </a:r>
            <a:r>
              <a:rPr lang="es-ES" sz="2400" dirty="0" smtClean="0"/>
              <a:t>se alinea </a:t>
            </a:r>
            <a:r>
              <a:rPr lang="es-ES" sz="2400" b="1" dirty="0" err="1" smtClean="0"/>
              <a:t>antiparalelo</a:t>
            </a:r>
            <a:r>
              <a:rPr lang="es-ES" sz="2400" dirty="0" smtClean="0"/>
              <a:t> al </a:t>
            </a:r>
            <a:r>
              <a:rPr lang="es-ES" sz="2400" b="1" dirty="0" smtClean="0"/>
              <a:t>Fe</a:t>
            </a:r>
            <a:r>
              <a:rPr lang="es-ES" sz="2400" b="1" baseline="30000" dirty="0" smtClean="0"/>
              <a:t>+3</a:t>
            </a:r>
            <a:r>
              <a:rPr lang="es-ES" sz="2400" b="1" dirty="0" smtClean="0"/>
              <a:t> tetraédrico</a:t>
            </a:r>
            <a:r>
              <a:rPr lang="es-ES" sz="2400" dirty="0" smtClean="0"/>
              <a:t>, sin contribuciones a la magnetización. Sin embargo, los </a:t>
            </a:r>
            <a:r>
              <a:rPr lang="es-ES" sz="2400" b="1" dirty="0" smtClean="0"/>
              <a:t>iones divalentes A </a:t>
            </a:r>
            <a:r>
              <a:rPr lang="es-ES" sz="2400" dirty="0" smtClean="0"/>
              <a:t>pueden tener </a:t>
            </a:r>
            <a:r>
              <a:rPr lang="es-ES" sz="2400" b="1" dirty="0" smtClean="0"/>
              <a:t>electrones desapareados </a:t>
            </a:r>
            <a:r>
              <a:rPr lang="es-ES" sz="2400" dirty="0" smtClean="0"/>
              <a:t>que tienden a </a:t>
            </a:r>
            <a:r>
              <a:rPr lang="es-ES" sz="2400" b="1" dirty="0" smtClean="0"/>
              <a:t>alinear sus espines paralelamente al Fe</a:t>
            </a:r>
            <a:r>
              <a:rPr lang="es-ES" sz="2400" b="1" baseline="30000" dirty="0" smtClean="0"/>
              <a:t>+3</a:t>
            </a:r>
            <a:r>
              <a:rPr lang="es-ES" sz="2400" b="1" dirty="0" smtClean="0"/>
              <a:t> octaédrico </a:t>
            </a:r>
            <a:r>
              <a:rPr lang="es-ES" sz="2400" dirty="0" smtClean="0"/>
              <a:t>adyacente así como con el resto de los iones A</a:t>
            </a:r>
            <a:r>
              <a:rPr lang="es-ES" sz="2400" baseline="30000" dirty="0" smtClean="0"/>
              <a:t>+2</a:t>
            </a:r>
            <a:r>
              <a:rPr lang="es-ES" sz="2400" dirty="0" smtClean="0"/>
              <a:t>. Como resultado, se produce una </a:t>
            </a:r>
            <a:r>
              <a:rPr lang="es-ES" sz="2400" b="1" dirty="0" smtClean="0"/>
              <a:t>interacción</a:t>
            </a:r>
            <a:r>
              <a:rPr lang="es-ES" sz="2400" dirty="0" smtClean="0"/>
              <a:t> neta </a:t>
            </a:r>
            <a:r>
              <a:rPr lang="es-ES" sz="2400" b="1" dirty="0" err="1" smtClean="0"/>
              <a:t>ferromagnética</a:t>
            </a:r>
            <a:r>
              <a:rPr lang="es-ES" sz="2400" dirty="0" smtClean="0"/>
              <a:t> para estas ferritas en las que el ion A</a:t>
            </a:r>
            <a:r>
              <a:rPr lang="es-ES" sz="2400" baseline="30000" dirty="0" smtClean="0"/>
              <a:t>+2</a:t>
            </a:r>
            <a:r>
              <a:rPr lang="es-ES" sz="2400" dirty="0" smtClean="0"/>
              <a:t> tienen electrones desapareados.</a:t>
            </a:r>
            <a:endParaRPr lang="es-ES" sz="2400" dirty="0"/>
          </a:p>
        </p:txBody>
      </p:sp>
    </p:spTree>
    <p:extLst>
      <p:ext uri="{BB962C8B-B14F-4D97-AF65-F5344CB8AC3E}">
        <p14:creationId xmlns:p14="http://schemas.microsoft.com/office/powerpoint/2010/main" val="3980825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Fig7-011.jpg"/>
          <p:cNvPicPr>
            <a:picLocks noGrp="1" noChangeAspect="1"/>
          </p:cNvPicPr>
          <p:nvPr>
            <p:ph idx="1"/>
          </p:nvPr>
        </p:nvPicPr>
        <p:blipFill>
          <a:blip r:embed="rId3" cstate="print"/>
          <a:stretch>
            <a:fillRect/>
          </a:stretch>
        </p:blipFill>
        <p:spPr>
          <a:xfrm>
            <a:off x="1395948" y="1124744"/>
            <a:ext cx="6001702" cy="4968552"/>
          </a:xfrm>
        </p:spPr>
      </p:pic>
    </p:spTree>
    <p:extLst>
      <p:ext uri="{BB962C8B-B14F-4D97-AF65-F5344CB8AC3E}">
        <p14:creationId xmlns:p14="http://schemas.microsoft.com/office/powerpoint/2010/main" val="750808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332656"/>
            <a:ext cx="8686800" cy="6264696"/>
          </a:xfrm>
        </p:spPr>
        <p:txBody>
          <a:bodyPr>
            <a:normAutofit/>
          </a:bodyPr>
          <a:lstStyle/>
          <a:p>
            <a:pPr marL="0" indent="0">
              <a:buNone/>
            </a:pPr>
            <a:r>
              <a:rPr lang="es-ES" sz="2400" dirty="0" smtClean="0"/>
              <a:t>En la </a:t>
            </a:r>
            <a:r>
              <a:rPr lang="es-ES" sz="2400" b="1" dirty="0" smtClean="0"/>
              <a:t>magnetita</a:t>
            </a:r>
            <a:r>
              <a:rPr lang="es-ES" sz="2400" dirty="0" smtClean="0"/>
              <a:t>, Fe</a:t>
            </a:r>
            <a:r>
              <a:rPr lang="es-ES" sz="2400" baseline="-25000" dirty="0" smtClean="0"/>
              <a:t>3</a:t>
            </a:r>
            <a:r>
              <a:rPr lang="es-ES" sz="2400" dirty="0" smtClean="0"/>
              <a:t>O</a:t>
            </a:r>
            <a:r>
              <a:rPr lang="es-ES" sz="2400" baseline="-25000" dirty="0" smtClean="0"/>
              <a:t>4</a:t>
            </a:r>
            <a:r>
              <a:rPr lang="es-ES" sz="2400" dirty="0" smtClean="0"/>
              <a:t>, los iones divalentes son Fe y la </a:t>
            </a:r>
            <a:r>
              <a:rPr lang="es-ES" sz="2400" b="1" dirty="0" smtClean="0"/>
              <a:t>interacción entre iones octaédricos </a:t>
            </a:r>
            <a:r>
              <a:rPr lang="es-ES" sz="2400" dirty="0" smtClean="0"/>
              <a:t>adyacentes es </a:t>
            </a:r>
            <a:r>
              <a:rPr lang="es-ES" sz="2400" b="1" dirty="0" smtClean="0"/>
              <a:t>muy fuerte</a:t>
            </a:r>
            <a:r>
              <a:rPr lang="es-ES" sz="2400" dirty="0" smtClean="0"/>
              <a:t>. Puede verse la </a:t>
            </a:r>
            <a:r>
              <a:rPr lang="es-ES" sz="2400" b="1" dirty="0" smtClean="0"/>
              <a:t>estructura</a:t>
            </a:r>
            <a:r>
              <a:rPr lang="es-ES" sz="2400" dirty="0" smtClean="0"/>
              <a:t> como una </a:t>
            </a:r>
            <a:r>
              <a:rPr lang="es-ES" sz="2400" b="1" dirty="0" smtClean="0"/>
              <a:t>matriz de iones O</a:t>
            </a:r>
            <a:r>
              <a:rPr lang="es-ES" sz="2400" b="1" baseline="30000" dirty="0" smtClean="0"/>
              <a:t>-2</a:t>
            </a:r>
            <a:r>
              <a:rPr lang="es-ES" sz="2400" b="1" dirty="0" smtClean="0"/>
              <a:t> y Fe</a:t>
            </a:r>
            <a:r>
              <a:rPr lang="es-ES" sz="2400" b="1" baseline="30000" dirty="0" smtClean="0"/>
              <a:t>+3</a:t>
            </a:r>
            <a:r>
              <a:rPr lang="es-ES" sz="2400" dirty="0" smtClean="0"/>
              <a:t>, con los </a:t>
            </a:r>
            <a:r>
              <a:rPr lang="es-ES" sz="2400" b="1" dirty="0" smtClean="0"/>
              <a:t>electrones sobrantes </a:t>
            </a:r>
            <a:r>
              <a:rPr lang="es-ES" sz="2400" b="1" dirty="0" err="1" smtClean="0"/>
              <a:t>deslocalizados</a:t>
            </a:r>
            <a:r>
              <a:rPr lang="es-ES" sz="2400" b="1" dirty="0" smtClean="0"/>
              <a:t> </a:t>
            </a:r>
            <a:r>
              <a:rPr lang="es-ES" sz="2400" dirty="0" smtClean="0"/>
              <a:t>sobre todos los sitios octaédricos. Los iones Fe</a:t>
            </a:r>
            <a:r>
              <a:rPr lang="es-ES" sz="2400" baseline="30000" dirty="0" smtClean="0"/>
              <a:t>+3</a:t>
            </a:r>
            <a:r>
              <a:rPr lang="es-ES" sz="2400" dirty="0" smtClean="0"/>
              <a:t> tienen 5 electrones </a:t>
            </a:r>
            <a:r>
              <a:rPr lang="es-ES" sz="2400" i="1" dirty="0" smtClean="0"/>
              <a:t>3d</a:t>
            </a:r>
            <a:r>
              <a:rPr lang="es-ES" sz="2400" dirty="0" smtClean="0"/>
              <a:t> con espines paralelos, el cual es el máximo. Por tanto, el electrón </a:t>
            </a:r>
            <a:r>
              <a:rPr lang="es-ES" sz="2400" dirty="0" err="1" smtClean="0"/>
              <a:t>deslocalizado</a:t>
            </a:r>
            <a:r>
              <a:rPr lang="es-ES" sz="2400" dirty="0" smtClean="0"/>
              <a:t> debe tener un espín opuesto.</a:t>
            </a:r>
          </a:p>
          <a:p>
            <a:pPr marL="0" indent="0">
              <a:buNone/>
            </a:pPr>
            <a:r>
              <a:rPr lang="es-ES" sz="2400" dirty="0" smtClean="0"/>
              <a:t>Tiene una gran importancia debido a la combinación de propiedades: baja conductividad electrónica, baja fuerza </a:t>
            </a:r>
            <a:r>
              <a:rPr lang="es-ES" sz="2400" dirty="0" err="1" smtClean="0"/>
              <a:t>coerciva</a:t>
            </a:r>
            <a:r>
              <a:rPr lang="es-ES" sz="2400" dirty="0" smtClean="0"/>
              <a:t> y una alta magnetización.</a:t>
            </a:r>
          </a:p>
          <a:p>
            <a:pPr marL="0" indent="0">
              <a:buNone/>
            </a:pPr>
            <a:endParaRPr lang="es-ES" sz="2400" dirty="0"/>
          </a:p>
        </p:txBody>
      </p:sp>
    </p:spTree>
    <p:extLst>
      <p:ext uri="{BB962C8B-B14F-4D97-AF65-F5344CB8AC3E}">
        <p14:creationId xmlns:p14="http://schemas.microsoft.com/office/powerpoint/2010/main" val="17460674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332656"/>
            <a:ext cx="8686800" cy="6453336"/>
          </a:xfrm>
        </p:spPr>
        <p:txBody>
          <a:bodyPr>
            <a:normAutofit/>
          </a:bodyPr>
          <a:lstStyle/>
          <a:p>
            <a:r>
              <a:rPr lang="es-ES" sz="2400" dirty="0" smtClean="0"/>
              <a:t>Aunque el Mn no es </a:t>
            </a:r>
            <a:r>
              <a:rPr lang="es-ES" sz="2400" dirty="0" err="1" smtClean="0"/>
              <a:t>ferromagnético</a:t>
            </a:r>
            <a:r>
              <a:rPr lang="es-ES" sz="2400" dirty="0" smtClean="0"/>
              <a:t>, ciertas aleaciones del mismo son </a:t>
            </a:r>
            <a:r>
              <a:rPr lang="es-ES" sz="2400" dirty="0" err="1" smtClean="0"/>
              <a:t>ferromagnéticas</a:t>
            </a:r>
            <a:r>
              <a:rPr lang="es-ES" sz="2400" dirty="0" smtClean="0"/>
              <a:t>. La distancia Mn-Mn en ellas es mayor a la del Mn metálico. ¿Qué efecto tiene esto en las bandas </a:t>
            </a:r>
            <a:r>
              <a:rPr lang="es-ES" sz="2400" i="1" dirty="0" smtClean="0"/>
              <a:t>3d</a:t>
            </a:r>
            <a:r>
              <a:rPr lang="es-ES" sz="2400" dirty="0" smtClean="0"/>
              <a:t> del Mn?  ¿Por qué causa esto que la aleación sea </a:t>
            </a:r>
            <a:r>
              <a:rPr lang="es-ES" sz="2400" dirty="0" err="1" smtClean="0"/>
              <a:t>ferromagnética</a:t>
            </a:r>
            <a:r>
              <a:rPr lang="es-ES" sz="2400" dirty="0" smtClean="0"/>
              <a:t>?</a:t>
            </a:r>
          </a:p>
          <a:p>
            <a:r>
              <a:rPr lang="es-ES" sz="2400" dirty="0" smtClean="0"/>
              <a:t>El compuesto </a:t>
            </a:r>
            <a:r>
              <a:rPr lang="es-ES" sz="2400" dirty="0" err="1" smtClean="0"/>
              <a:t>EuO</a:t>
            </a:r>
            <a:r>
              <a:rPr lang="es-ES" sz="2400" dirty="0" smtClean="0"/>
              <a:t> tiene la estructura </a:t>
            </a:r>
            <a:r>
              <a:rPr lang="es-ES" sz="2400" dirty="0" err="1" smtClean="0"/>
              <a:t>NaCl</a:t>
            </a:r>
            <a:r>
              <a:rPr lang="es-ES" sz="2400" dirty="0" smtClean="0"/>
              <a:t> y es paramagnética sobre 70 K, pero está magnéticamente ordenada por debajo. Sus patrones de difracción de neutrones son idénticos. ¿Cuál es la naturaleza del ordenamiento?</a:t>
            </a:r>
          </a:p>
          <a:p>
            <a:r>
              <a:rPr lang="es-ES" sz="2400" dirty="0" smtClean="0"/>
              <a:t>El ZnFe</a:t>
            </a:r>
            <a:r>
              <a:rPr lang="es-ES" sz="2400" baseline="-25000" dirty="0" smtClean="0"/>
              <a:t>2</a:t>
            </a:r>
            <a:r>
              <a:rPr lang="es-ES" sz="2400" dirty="0" smtClean="0"/>
              <a:t>O</a:t>
            </a:r>
            <a:r>
              <a:rPr lang="es-ES" sz="2400" baseline="-25000" dirty="0" smtClean="0"/>
              <a:t>4</a:t>
            </a:r>
            <a:r>
              <a:rPr lang="es-ES" sz="2400" dirty="0" smtClean="0"/>
              <a:t> tiene la estructura espinela inversa a bajas temperaturas. ¿Qué tipo de magnetismo esperaría que exhibiera?</a:t>
            </a:r>
          </a:p>
        </p:txBody>
      </p:sp>
    </p:spTree>
    <p:extLst>
      <p:ext uri="{BB962C8B-B14F-4D97-AF65-F5344CB8AC3E}">
        <p14:creationId xmlns:p14="http://schemas.microsoft.com/office/powerpoint/2010/main" val="3379327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196752"/>
            <a:ext cx="8686800" cy="5328592"/>
          </a:xfrm>
        </p:spPr>
        <p:txBody>
          <a:bodyPr>
            <a:normAutofit/>
          </a:bodyPr>
          <a:lstStyle/>
          <a:p>
            <a:r>
              <a:rPr lang="es-ES" sz="2400" dirty="0" smtClean="0"/>
              <a:t>En </a:t>
            </a:r>
            <a:r>
              <a:rPr lang="es-ES" sz="2400" dirty="0" err="1" smtClean="0"/>
              <a:t>disulfuros</a:t>
            </a:r>
            <a:r>
              <a:rPr lang="es-ES" sz="2400" dirty="0" smtClean="0"/>
              <a:t> de metales de transición, MS</a:t>
            </a:r>
            <a:r>
              <a:rPr lang="es-ES" sz="2400" baseline="-25000" dirty="0" smtClean="0"/>
              <a:t>2</a:t>
            </a:r>
            <a:r>
              <a:rPr lang="es-ES" sz="2400" dirty="0" smtClean="0"/>
              <a:t>, los iones M</a:t>
            </a:r>
            <a:r>
              <a:rPr lang="es-ES" sz="2400" baseline="30000" dirty="0" smtClean="0"/>
              <a:t>+2</a:t>
            </a:r>
            <a:r>
              <a:rPr lang="es-ES" sz="2400" dirty="0" smtClean="0"/>
              <a:t> ocupan sitios octaédricos. Cuando se forma una banda </a:t>
            </a:r>
            <a:r>
              <a:rPr lang="es-ES" sz="2400" i="1" dirty="0" smtClean="0"/>
              <a:t>d</a:t>
            </a:r>
            <a:r>
              <a:rPr lang="es-ES" sz="2400" dirty="0" smtClean="0"/>
              <a:t>, se divide en dos como en los monóxidos. Describa el comportamiento de los siguientes compuestos a partir de la información dada (electrones </a:t>
            </a:r>
            <a:r>
              <a:rPr lang="es-ES" sz="2400" i="1" dirty="0" smtClean="0"/>
              <a:t>3d</a:t>
            </a:r>
            <a:r>
              <a:rPr lang="es-ES" sz="2400" dirty="0" smtClean="0"/>
              <a:t> localizados o </a:t>
            </a:r>
            <a:r>
              <a:rPr lang="es-ES" sz="2400" dirty="0" err="1" smtClean="0"/>
              <a:t>deslocalizados</a:t>
            </a:r>
            <a:r>
              <a:rPr lang="es-ES" sz="2400" dirty="0" smtClean="0"/>
              <a:t>, en qué banda se </a:t>
            </a:r>
            <a:r>
              <a:rPr lang="es-ES" sz="2400" dirty="0" err="1" smtClean="0"/>
              <a:t>deslocalizan</a:t>
            </a:r>
            <a:r>
              <a:rPr lang="es-ES" sz="2400" dirty="0" smtClean="0"/>
              <a:t>, entre qué orbitales yace la “band gap”).</a:t>
            </a:r>
          </a:p>
          <a:p>
            <a:r>
              <a:rPr lang="es-ES" sz="2400" dirty="0" smtClean="0"/>
              <a:t>MnS</a:t>
            </a:r>
            <a:r>
              <a:rPr lang="es-ES" sz="2400" baseline="-25000" dirty="0" smtClean="0"/>
              <a:t>2</a:t>
            </a:r>
            <a:r>
              <a:rPr lang="es-ES" sz="2400" dirty="0" smtClean="0"/>
              <a:t>, </a:t>
            </a:r>
            <a:r>
              <a:rPr lang="es-ES" sz="2400" dirty="0" err="1" smtClean="0"/>
              <a:t>antiferromagnético</a:t>
            </a:r>
            <a:r>
              <a:rPr lang="es-ES" sz="2400" dirty="0" smtClean="0"/>
              <a:t> (</a:t>
            </a:r>
            <a:r>
              <a:rPr lang="es-ES" sz="2400" dirty="0" err="1" smtClean="0"/>
              <a:t>T</a:t>
            </a:r>
            <a:r>
              <a:rPr lang="es-ES" sz="2400" baseline="-25000" dirty="0" err="1" smtClean="0"/>
              <a:t>N</a:t>
            </a:r>
            <a:r>
              <a:rPr lang="es-ES" sz="2400" dirty="0" smtClean="0"/>
              <a:t>=78 K), aislante; sobre </a:t>
            </a:r>
            <a:r>
              <a:rPr lang="es-ES" sz="2400" dirty="0" err="1" smtClean="0"/>
              <a:t>T</a:t>
            </a:r>
            <a:r>
              <a:rPr lang="es-ES" sz="2400" baseline="-25000" dirty="0" err="1" smtClean="0"/>
              <a:t>N</a:t>
            </a:r>
            <a:r>
              <a:rPr lang="es-ES" sz="2400" dirty="0" smtClean="0"/>
              <a:t> muestra paramagnetismo con 5 electrones desapareados por cada </a:t>
            </a:r>
            <a:r>
              <a:rPr lang="es-ES" sz="2400" dirty="0" err="1" smtClean="0"/>
              <a:t>Mn.</a:t>
            </a:r>
            <a:endParaRPr lang="es-ES" sz="2400" dirty="0" smtClean="0"/>
          </a:p>
          <a:p>
            <a:r>
              <a:rPr lang="es-ES" sz="2400" dirty="0" smtClean="0"/>
              <a:t>FeS</a:t>
            </a:r>
            <a:r>
              <a:rPr lang="es-ES" sz="2400" baseline="-25000" dirty="0" smtClean="0"/>
              <a:t>2</a:t>
            </a:r>
            <a:r>
              <a:rPr lang="es-ES" sz="2400" dirty="0" smtClean="0"/>
              <a:t> diamagnético, semiconductor.</a:t>
            </a:r>
          </a:p>
          <a:p>
            <a:r>
              <a:rPr lang="es-ES" sz="2400" dirty="0" smtClean="0"/>
              <a:t>CoS</a:t>
            </a:r>
            <a:r>
              <a:rPr lang="es-ES" sz="2400" baseline="-25000" dirty="0" smtClean="0"/>
              <a:t>2</a:t>
            </a:r>
            <a:r>
              <a:rPr lang="es-ES" sz="2400" dirty="0" smtClean="0"/>
              <a:t>, </a:t>
            </a:r>
            <a:r>
              <a:rPr lang="es-ES" sz="2400" dirty="0" err="1" smtClean="0"/>
              <a:t>ferromagnético</a:t>
            </a:r>
            <a:r>
              <a:rPr lang="es-ES" sz="2400" dirty="0" smtClean="0"/>
              <a:t> (T</a:t>
            </a:r>
            <a:r>
              <a:rPr lang="es-ES" sz="2400" baseline="-25000" dirty="0" smtClean="0"/>
              <a:t>C</a:t>
            </a:r>
            <a:r>
              <a:rPr lang="es-ES" sz="2400" dirty="0" smtClean="0"/>
              <a:t>=115 K), metálico.</a:t>
            </a:r>
          </a:p>
          <a:p>
            <a:endParaRPr lang="es-ES" sz="2400" dirty="0"/>
          </a:p>
        </p:txBody>
      </p:sp>
    </p:spTree>
    <p:extLst>
      <p:ext uri="{BB962C8B-B14F-4D97-AF65-F5344CB8AC3E}">
        <p14:creationId xmlns:p14="http://schemas.microsoft.com/office/powerpoint/2010/main" val="2078579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692696"/>
            <a:ext cx="8686800" cy="6165304"/>
          </a:xfrm>
        </p:spPr>
        <p:txBody>
          <a:bodyPr>
            <a:normAutofit/>
          </a:bodyPr>
          <a:lstStyle/>
          <a:p>
            <a:pPr marL="0" indent="0">
              <a:buNone/>
            </a:pPr>
            <a:r>
              <a:rPr lang="es-ES" sz="2400" b="1" dirty="0" smtClean="0"/>
              <a:t>Susceptibilidad magnética</a:t>
            </a:r>
          </a:p>
          <a:p>
            <a:pPr marL="0" indent="0">
              <a:buNone/>
            </a:pPr>
            <a:r>
              <a:rPr lang="es-ES" sz="2000" dirty="0" smtClean="0"/>
              <a:t>Un campo magnético produce líneas de fuerza que penetran cualquier material, y la densidad de estas líneas se conoce como la </a:t>
            </a:r>
            <a:r>
              <a:rPr lang="es-ES" sz="2000" i="1" dirty="0" smtClean="0"/>
              <a:t>densidad de flujo magnético</a:t>
            </a:r>
            <a:r>
              <a:rPr lang="es-ES" sz="2000" dirty="0" smtClean="0"/>
              <a:t>, </a:t>
            </a:r>
            <a:r>
              <a:rPr lang="es-ES" sz="2000" b="1" i="1" dirty="0" smtClean="0"/>
              <a:t>B</a:t>
            </a:r>
            <a:r>
              <a:rPr lang="es-ES" sz="2000" dirty="0" smtClean="0"/>
              <a:t>. El </a:t>
            </a:r>
            <a:r>
              <a:rPr lang="es-ES" sz="2000" i="1" dirty="0" smtClean="0"/>
              <a:t>campo magnético </a:t>
            </a:r>
            <a:r>
              <a:rPr lang="es-ES" sz="2000" b="1" i="1" dirty="0" smtClean="0"/>
              <a:t>H</a:t>
            </a:r>
            <a:r>
              <a:rPr lang="es-ES" sz="2000" dirty="0" smtClean="0"/>
              <a:t> y la densidad de flujo magnético se relacionan como </a:t>
            </a:r>
            <a:r>
              <a:rPr lang="es-ES" sz="2000" i="1" dirty="0" smtClean="0"/>
              <a:t>B=</a:t>
            </a:r>
            <a:r>
              <a:rPr lang="es-ES" sz="2000" i="1" dirty="0" smtClean="0">
                <a:latin typeface="Symbol" pitchFamily="18" charset="2"/>
              </a:rPr>
              <a:t>m</a:t>
            </a:r>
            <a:r>
              <a:rPr lang="es-ES" sz="2000" i="1" baseline="-25000" dirty="0" smtClean="0"/>
              <a:t>0</a:t>
            </a:r>
            <a:r>
              <a:rPr lang="es-ES" sz="2000" i="1" dirty="0" smtClean="0"/>
              <a:t>H</a:t>
            </a:r>
            <a:r>
              <a:rPr lang="es-ES" sz="2000" dirty="0" smtClean="0"/>
              <a:t>, siendo </a:t>
            </a:r>
            <a:r>
              <a:rPr lang="es-ES" sz="2000" dirty="0" smtClean="0">
                <a:latin typeface="Symbol" pitchFamily="18" charset="2"/>
              </a:rPr>
              <a:t>m</a:t>
            </a:r>
            <a:r>
              <a:rPr lang="es-ES" sz="2000" baseline="-25000" dirty="0" smtClean="0"/>
              <a:t>0</a:t>
            </a:r>
            <a:r>
              <a:rPr lang="es-ES" sz="2000" dirty="0" smtClean="0"/>
              <a:t> la permeabilidad del espacio libre.</a:t>
            </a:r>
          </a:p>
          <a:p>
            <a:pPr marL="0" indent="0">
              <a:buNone/>
            </a:pPr>
            <a:endParaRPr lang="es-ES" sz="2000" dirty="0" smtClean="0"/>
          </a:p>
          <a:p>
            <a:pPr marL="0" indent="0">
              <a:buNone/>
            </a:pPr>
            <a:endParaRPr lang="es-ES" sz="2000" dirty="0" smtClean="0"/>
          </a:p>
          <a:p>
            <a:pPr marL="0" indent="0">
              <a:buNone/>
            </a:pPr>
            <a:endParaRPr lang="es-ES" sz="2000" dirty="0" smtClean="0"/>
          </a:p>
          <a:p>
            <a:pPr marL="0" indent="0">
              <a:buNone/>
            </a:pPr>
            <a:endParaRPr lang="es-ES" sz="2000" dirty="0" smtClean="0"/>
          </a:p>
          <a:p>
            <a:pPr marL="0" indent="0">
              <a:buNone/>
            </a:pPr>
            <a:endParaRPr lang="es-ES" sz="2000" dirty="0" smtClean="0"/>
          </a:p>
          <a:p>
            <a:pPr marL="0" indent="0">
              <a:buNone/>
            </a:pPr>
            <a:endParaRPr lang="es-ES" sz="2000" dirty="0"/>
          </a:p>
          <a:p>
            <a:pPr marL="0" indent="0">
              <a:buNone/>
            </a:pPr>
            <a:endParaRPr lang="es-ES" sz="2000" dirty="0" smtClean="0"/>
          </a:p>
          <a:p>
            <a:pPr marL="0" indent="0">
              <a:buNone/>
            </a:pPr>
            <a:endParaRPr lang="es-ES" sz="2000" dirty="0" smtClean="0"/>
          </a:p>
          <a:p>
            <a:pPr marL="0" indent="0">
              <a:buNone/>
            </a:pPr>
            <a:r>
              <a:rPr lang="es-ES" sz="2000" dirty="0" smtClean="0"/>
              <a:t>El campo particular generado por la muestra en el campo aplicado se conoce como su magnetización M.  Se puede expresar la densidad de flujo magnético como</a:t>
            </a:r>
          </a:p>
          <a:p>
            <a:pPr marL="0" indent="0" algn="ctr">
              <a:buNone/>
            </a:pPr>
            <a:r>
              <a:rPr lang="es-ES" sz="2000" i="1" dirty="0" smtClean="0"/>
              <a:t>B=</a:t>
            </a:r>
            <a:r>
              <a:rPr lang="es-ES" sz="2000" i="1" dirty="0" smtClean="0">
                <a:latin typeface="Symbol" pitchFamily="18" charset="2"/>
              </a:rPr>
              <a:t>m</a:t>
            </a:r>
            <a:r>
              <a:rPr lang="es-ES" sz="2000" i="1" baseline="-25000" dirty="0" smtClean="0"/>
              <a:t>0</a:t>
            </a:r>
            <a:r>
              <a:rPr lang="es-ES" sz="2000" i="1" dirty="0" smtClean="0"/>
              <a:t>(H + M)</a:t>
            </a:r>
            <a:endParaRPr lang="es-ES" sz="2000" i="1" dirty="0"/>
          </a:p>
        </p:txBody>
      </p:sp>
      <p:pic>
        <p:nvPicPr>
          <p:cNvPr id="4" name="3 Imagen" descr="fig7-001.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Lst>
          </a:blip>
          <a:stretch>
            <a:fillRect/>
          </a:stretch>
        </p:blipFill>
        <p:spPr>
          <a:xfrm>
            <a:off x="649194" y="2564903"/>
            <a:ext cx="5074934" cy="2520281"/>
          </a:xfrm>
          <a:prstGeom prst="rect">
            <a:avLst/>
          </a:prstGeom>
        </p:spPr>
      </p:pic>
    </p:spTree>
    <p:extLst>
      <p:ext uri="{BB962C8B-B14F-4D97-AF65-F5344CB8AC3E}">
        <p14:creationId xmlns:p14="http://schemas.microsoft.com/office/powerpoint/2010/main" val="13169249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2 Marcador de contenido"/>
              <p:cNvSpPr>
                <a:spLocks noGrp="1"/>
              </p:cNvSpPr>
              <p:nvPr>
                <p:ph idx="1"/>
              </p:nvPr>
            </p:nvSpPr>
            <p:spPr>
              <a:xfrm>
                <a:off x="304800" y="1052736"/>
                <a:ext cx="8686800" cy="5805264"/>
              </a:xfrm>
            </p:spPr>
            <p:txBody>
              <a:bodyPr>
                <a:normAutofit/>
              </a:bodyPr>
              <a:lstStyle/>
              <a:p>
                <a:pPr marL="0" indent="0">
                  <a:buNone/>
                </a:pPr>
                <a:r>
                  <a:rPr lang="es-ES" sz="2000" dirty="0" smtClean="0"/>
                  <a:t>La magnetización usualmente se analiza como una susceptibilidad magnética </a:t>
                </a:r>
                <a:r>
                  <a:rPr lang="es-ES" sz="2000" dirty="0" smtClean="0">
                    <a:latin typeface="Symbol" pitchFamily="18" charset="2"/>
                  </a:rPr>
                  <a:t>c</a:t>
                </a:r>
                <a:r>
                  <a:rPr lang="es-ES" sz="2000" dirty="0" smtClean="0"/>
                  <a:t>, en donde </a:t>
                </a:r>
                <a:r>
                  <a:rPr lang="es-ES" sz="2000" dirty="0" smtClean="0">
                    <a:latin typeface="Symbol" pitchFamily="18" charset="2"/>
                  </a:rPr>
                  <a:t>c</a:t>
                </a:r>
                <a:r>
                  <a:rPr lang="es-ES" sz="2000" dirty="0" smtClean="0"/>
                  <a:t>=M/H</a:t>
                </a:r>
                <a:r>
                  <a:rPr lang="es-ES" sz="2000" dirty="0" smtClean="0"/>
                  <a:t>.</a:t>
                </a:r>
              </a:p>
              <a:p>
                <a:pPr marL="0" indent="0">
                  <a:buNone/>
                </a:pPr>
                <a:r>
                  <a:rPr lang="es-ES" sz="2000" dirty="0" smtClean="0"/>
                  <a:t>Ésta cantidad indica la amplificación producida por el material.</a:t>
                </a:r>
              </a:p>
              <a:p>
                <a:pPr marL="0" indent="0">
                  <a:buNone/>
                </a:pPr>
                <a14:m>
                  <m:oMathPara xmlns:m="http://schemas.openxmlformats.org/officeDocument/2006/math">
                    <m:oMathParaPr>
                      <m:jc m:val="centerGroup"/>
                    </m:oMathParaPr>
                    <m:oMath xmlns:m="http://schemas.openxmlformats.org/officeDocument/2006/math">
                      <m:sSub>
                        <m:sSubPr>
                          <m:ctrlPr>
                            <a:rPr lang="es-ES" sz="2000" i="1" smtClean="0">
                              <a:latin typeface="Cambria Math"/>
                            </a:rPr>
                          </m:ctrlPr>
                        </m:sSubPr>
                        <m:e>
                          <m:r>
                            <a:rPr lang="es-ES" sz="2000" i="1" smtClean="0">
                              <a:latin typeface="Cambria Math"/>
                              <a:ea typeface="Cambria Math"/>
                            </a:rPr>
                            <m:t>𝜇</m:t>
                          </m:r>
                        </m:e>
                        <m:sub>
                          <m:r>
                            <a:rPr lang="es-MX" sz="2000" b="0" i="1" smtClean="0">
                              <a:latin typeface="Cambria Math"/>
                            </a:rPr>
                            <m:t>𝑟</m:t>
                          </m:r>
                        </m:sub>
                      </m:sSub>
                      <m:r>
                        <a:rPr lang="es-MX" sz="2000" b="0" i="1" smtClean="0">
                          <a:latin typeface="Cambria Math"/>
                        </a:rPr>
                        <m:t>=1+</m:t>
                      </m:r>
                      <m:r>
                        <a:rPr lang="es-MX" sz="2000" b="0" i="1" smtClean="0">
                          <a:latin typeface="Cambria Math"/>
                          <a:ea typeface="Cambria Math"/>
                        </a:rPr>
                        <m:t>𝜒</m:t>
                      </m:r>
                    </m:oMath>
                  </m:oMathPara>
                </a14:m>
                <a:endParaRPr lang="es-ES" sz="2000" dirty="0" smtClean="0"/>
              </a:p>
              <a:p>
                <a:pPr marL="0" indent="0">
                  <a:buNone/>
                </a:pPr>
                <a:endParaRPr lang="es-ES" sz="2000" dirty="0" smtClean="0"/>
              </a:p>
              <a:p>
                <a:pPr marL="0" indent="0">
                  <a:buNone/>
                </a:pPr>
                <a:r>
                  <a:rPr lang="es-ES" sz="2000" dirty="0" smtClean="0"/>
                  <a:t>El diamagnetismo </a:t>
                </a:r>
                <a:r>
                  <a:rPr lang="es-ES" sz="2000" dirty="0" smtClean="0"/>
                  <a:t>está presente en todas las sustancias aunque es muy débil, debido a la circulación de los electrones en un átomo o molécula. Los átomos o moléculas con capas cerradas de electrones son diamagnéticos. Por otro lado, cuando existen electrones desapareados se da lugar al paramagnetismo.</a:t>
                </a:r>
              </a:p>
              <a:p>
                <a:pPr marL="0" indent="0">
                  <a:buNone/>
                </a:pPr>
                <a:r>
                  <a:rPr lang="es-ES" sz="2000" dirty="0" smtClean="0"/>
                  <a:t>En la ausencia de un campo magnético, la energía térmica provoca que los electrones desapareados estén dirigidos aleatoriamente. Cuando se aplica un campo magnético, estos momentos magnéticos tienden a alinearse, lo que ocasiona una dependencia con la temperatura.</a:t>
                </a:r>
              </a:p>
              <a:p>
                <a:pPr marL="0" indent="0" algn="ctr">
                  <a:buNone/>
                </a:pPr>
                <a:r>
                  <a:rPr lang="es-ES" sz="2000" dirty="0" smtClean="0">
                    <a:latin typeface="Symbol" pitchFamily="18" charset="2"/>
                  </a:rPr>
                  <a:t>c</a:t>
                </a:r>
                <a:r>
                  <a:rPr lang="es-ES" sz="2000" dirty="0" smtClean="0"/>
                  <a:t>=C/T</a:t>
                </a:r>
              </a:p>
              <a:p>
                <a:pPr marL="0" indent="0">
                  <a:buNone/>
                </a:pPr>
                <a:r>
                  <a:rPr lang="es-ES" sz="2000" dirty="0" smtClean="0"/>
                  <a:t>donde C es una constante conocida como la constante de </a:t>
                </a:r>
                <a:r>
                  <a:rPr lang="es-ES" sz="2000" dirty="0" err="1" smtClean="0"/>
                  <a:t>Curie</a:t>
                </a:r>
                <a:r>
                  <a:rPr lang="es-ES" sz="2000" dirty="0" smtClean="0"/>
                  <a:t> y T es la temperatura en Kelvin.</a:t>
                </a:r>
                <a:endParaRPr lang="es-ES" sz="2000" dirty="0"/>
              </a:p>
            </p:txBody>
          </p:sp>
        </mc:Choice>
        <mc:Fallback>
          <p:sp>
            <p:nvSpPr>
              <p:cNvPr id="3" name="2 Marcador de contenido"/>
              <p:cNvSpPr>
                <a:spLocks noGrp="1" noRot="1" noChangeAspect="1" noMove="1" noResize="1" noEditPoints="1" noAdjustHandles="1" noChangeArrowheads="1" noChangeShapeType="1" noTextEdit="1"/>
              </p:cNvSpPr>
              <p:nvPr>
                <p:ph idx="1"/>
              </p:nvPr>
            </p:nvSpPr>
            <p:spPr>
              <a:xfrm>
                <a:off x="304800" y="1052736"/>
                <a:ext cx="8686800" cy="5805264"/>
              </a:xfrm>
              <a:blipFill rotWithShape="1">
                <a:blip r:embed="rId3"/>
                <a:stretch>
                  <a:fillRect l="-702" t="-525" r="-1404"/>
                </a:stretch>
              </a:blipFill>
            </p:spPr>
            <p:txBody>
              <a:bodyPr/>
              <a:lstStyle/>
              <a:p>
                <a:r>
                  <a:rPr lang="es-MX">
                    <a:noFill/>
                  </a:rPr>
                  <a:t> </a:t>
                </a:r>
              </a:p>
            </p:txBody>
          </p:sp>
        </mc:Fallback>
      </mc:AlternateContent>
    </p:spTree>
    <p:extLst>
      <p:ext uri="{BB962C8B-B14F-4D97-AF65-F5344CB8AC3E}">
        <p14:creationId xmlns:p14="http://schemas.microsoft.com/office/powerpoint/2010/main" val="8361909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188640"/>
            <a:ext cx="8686800" cy="5891485"/>
          </a:xfrm>
        </p:spPr>
        <p:txBody>
          <a:bodyPr>
            <a:normAutofit/>
          </a:bodyPr>
          <a:lstStyle/>
          <a:p>
            <a:pPr marL="0" indent="0">
              <a:buNone/>
            </a:pPr>
            <a:r>
              <a:rPr lang="es-ES" sz="2400" dirty="0" smtClean="0"/>
              <a:t>La naturaleza cooperativa del fenómeno da lugar a diferentes dependencias con la temperatura. Cuando existe el ferromagnetismo, la ley de </a:t>
            </a:r>
            <a:r>
              <a:rPr lang="es-ES" sz="2400" dirty="0" err="1" smtClean="0"/>
              <a:t>Curie</a:t>
            </a:r>
            <a:r>
              <a:rPr lang="es-ES" sz="2400" dirty="0" smtClean="0"/>
              <a:t> se vuelve </a:t>
            </a:r>
            <a:r>
              <a:rPr lang="es-ES" sz="2400" dirty="0" smtClean="0">
                <a:latin typeface="Symbol" pitchFamily="18" charset="2"/>
              </a:rPr>
              <a:t>c</a:t>
            </a:r>
            <a:r>
              <a:rPr lang="es-ES" sz="2400" dirty="0" smtClean="0"/>
              <a:t>=C/(T-T</a:t>
            </a:r>
            <a:r>
              <a:rPr lang="es-ES" sz="2400" baseline="-25000" dirty="0" smtClean="0"/>
              <a:t>c</a:t>
            </a:r>
            <a:r>
              <a:rPr lang="es-ES" sz="2400" dirty="0" smtClean="0"/>
              <a:t>), donde T</a:t>
            </a:r>
            <a:r>
              <a:rPr lang="es-ES" sz="2400" baseline="-25000" dirty="0" smtClean="0"/>
              <a:t>c</a:t>
            </a:r>
            <a:r>
              <a:rPr lang="es-ES" sz="2400" dirty="0" smtClean="0"/>
              <a:t> es la temperatura de </a:t>
            </a:r>
            <a:r>
              <a:rPr lang="es-ES" sz="2400" dirty="0" err="1" smtClean="0"/>
              <a:t>Curie</a:t>
            </a:r>
            <a:r>
              <a:rPr lang="es-ES" sz="2400" dirty="0" smtClean="0"/>
              <a:t>.</a:t>
            </a:r>
          </a:p>
          <a:p>
            <a:pPr marL="0" indent="0">
              <a:buNone/>
            </a:pPr>
            <a:r>
              <a:rPr lang="es-ES" sz="2400" dirty="0" smtClean="0"/>
              <a:t>Para el </a:t>
            </a:r>
            <a:r>
              <a:rPr lang="es-ES" sz="2400" dirty="0" err="1" smtClean="0"/>
              <a:t>antiferromagnetismo</a:t>
            </a:r>
            <a:r>
              <a:rPr lang="es-ES" sz="2400" dirty="0" smtClean="0"/>
              <a:t>, </a:t>
            </a:r>
            <a:r>
              <a:rPr lang="es-ES" sz="2400" dirty="0" smtClean="0">
                <a:latin typeface="Symbol" pitchFamily="18" charset="2"/>
              </a:rPr>
              <a:t>c</a:t>
            </a:r>
            <a:r>
              <a:rPr lang="es-ES" sz="2400" dirty="0" smtClean="0"/>
              <a:t>=C/(</a:t>
            </a:r>
            <a:r>
              <a:rPr lang="es-ES" sz="2400" dirty="0" err="1" smtClean="0"/>
              <a:t>T+T</a:t>
            </a:r>
            <a:r>
              <a:rPr lang="es-ES" sz="2400" baseline="-25000" dirty="0" err="1" smtClean="0"/>
              <a:t>N</a:t>
            </a:r>
            <a:r>
              <a:rPr lang="es-ES" sz="2400" dirty="0" smtClean="0"/>
              <a:t>), donde </a:t>
            </a:r>
            <a:r>
              <a:rPr lang="es-ES" sz="2400" dirty="0" err="1" smtClean="0"/>
              <a:t>T</a:t>
            </a:r>
            <a:r>
              <a:rPr lang="es-ES" sz="2400" baseline="-25000" dirty="0" err="1" smtClean="0"/>
              <a:t>N</a:t>
            </a:r>
            <a:r>
              <a:rPr lang="es-ES" sz="2400" dirty="0" smtClean="0"/>
              <a:t> es la temperatura de </a:t>
            </a:r>
            <a:r>
              <a:rPr lang="es-ES" sz="2400" dirty="0" err="1" smtClean="0"/>
              <a:t>Néel</a:t>
            </a:r>
            <a:r>
              <a:rPr lang="es-ES" sz="2400" dirty="0" smtClean="0"/>
              <a:t>. </a:t>
            </a:r>
          </a:p>
          <a:p>
            <a:pPr marL="0" indent="0">
              <a:buNone/>
            </a:pPr>
            <a:endParaRPr lang="es-ES" sz="2400" dirty="0" smtClean="0"/>
          </a:p>
          <a:p>
            <a:pPr marL="0" indent="0">
              <a:buNone/>
            </a:pPr>
            <a:endParaRPr lang="es-ES" sz="2400" dirty="0" smtClean="0"/>
          </a:p>
          <a:p>
            <a:pPr marL="0" indent="0">
              <a:buNone/>
            </a:pPr>
            <a:r>
              <a:rPr lang="es-ES" sz="2400" dirty="0" err="1" smtClean="0"/>
              <a:t>Fig</a:t>
            </a:r>
            <a:r>
              <a:rPr lang="es-ES" sz="2400" dirty="0" smtClean="0"/>
              <a:t> 7-2</a:t>
            </a:r>
          </a:p>
          <a:p>
            <a:pPr marL="0" indent="0">
              <a:buNone/>
            </a:pPr>
            <a:endParaRPr lang="es-ES" sz="2400" dirty="0"/>
          </a:p>
        </p:txBody>
      </p:sp>
      <p:pic>
        <p:nvPicPr>
          <p:cNvPr id="4" name="3 Imagen" descr="fig7-002.jpg"/>
          <p:cNvPicPr>
            <a:picLocks noChangeAspect="1"/>
          </p:cNvPicPr>
          <p:nvPr/>
        </p:nvPicPr>
        <p:blipFill>
          <a:blip r:embed="rId3" cstate="print">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323528" y="2708920"/>
            <a:ext cx="4896544" cy="4115676"/>
          </a:xfrm>
          <a:prstGeom prst="rect">
            <a:avLst/>
          </a:prstGeom>
        </p:spPr>
      </p:pic>
    </p:spTree>
    <p:extLst>
      <p:ext uri="{BB962C8B-B14F-4D97-AF65-F5344CB8AC3E}">
        <p14:creationId xmlns:p14="http://schemas.microsoft.com/office/powerpoint/2010/main" val="2020672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04800" y="332656"/>
            <a:ext cx="8686800" cy="792088"/>
          </a:xfrm>
        </p:spPr>
        <p:txBody>
          <a:bodyPr>
            <a:normAutofit/>
          </a:bodyPr>
          <a:lstStyle/>
          <a:p>
            <a:r>
              <a:rPr lang="es-ES" sz="3200" dirty="0" smtClean="0"/>
              <a:t>Tipos de magnetismo</a:t>
            </a:r>
            <a:endParaRPr lang="es-ES" sz="3200" dirty="0"/>
          </a:p>
        </p:txBody>
      </p:sp>
      <p:graphicFrame>
        <p:nvGraphicFramePr>
          <p:cNvPr id="4" name="3 Marcador de contenido"/>
          <p:cNvGraphicFramePr>
            <a:graphicFrameLocks noGrp="1"/>
          </p:cNvGraphicFramePr>
          <p:nvPr>
            <p:ph idx="1"/>
          </p:nvPr>
        </p:nvGraphicFramePr>
        <p:xfrm>
          <a:off x="-1" y="1124744"/>
          <a:ext cx="9144000" cy="4668520"/>
        </p:xfrm>
        <a:graphic>
          <a:graphicData uri="http://schemas.openxmlformats.org/drawingml/2006/table">
            <a:tbl>
              <a:tblPr firstRow="1" bandRow="1">
                <a:tableStyleId>{5C22544A-7EE6-4342-B048-85BDC9FD1C3A}</a:tableStyleId>
              </a:tblPr>
              <a:tblGrid>
                <a:gridCol w="1907705"/>
                <a:gridCol w="792088"/>
                <a:gridCol w="1512168"/>
                <a:gridCol w="1512168"/>
                <a:gridCol w="1512168"/>
                <a:gridCol w="1907703"/>
              </a:tblGrid>
              <a:tr h="370840">
                <a:tc>
                  <a:txBody>
                    <a:bodyPr/>
                    <a:lstStyle/>
                    <a:p>
                      <a:r>
                        <a:rPr lang="es-ES" dirty="0" smtClean="0"/>
                        <a:t>Tipo</a:t>
                      </a:r>
                      <a:endParaRPr lang="es-ES" dirty="0"/>
                    </a:p>
                  </a:txBody>
                  <a:tcPr/>
                </a:tc>
                <a:tc>
                  <a:txBody>
                    <a:bodyPr/>
                    <a:lstStyle/>
                    <a:p>
                      <a:r>
                        <a:rPr lang="es-ES" dirty="0" smtClean="0"/>
                        <a:t>Signo</a:t>
                      </a:r>
                      <a:r>
                        <a:rPr lang="es-ES" baseline="0" dirty="0" smtClean="0"/>
                        <a:t> de </a:t>
                      </a:r>
                      <a:r>
                        <a:rPr lang="es-ES" baseline="0" dirty="0" smtClean="0">
                          <a:latin typeface="Symbol" pitchFamily="18" charset="2"/>
                        </a:rPr>
                        <a:t>c</a:t>
                      </a:r>
                      <a:endParaRPr lang="es-ES" dirty="0">
                        <a:latin typeface="Symbol" pitchFamily="18" charset="2"/>
                      </a:endParaRPr>
                    </a:p>
                  </a:txBody>
                  <a:tcPr/>
                </a:tc>
                <a:tc>
                  <a:txBody>
                    <a:bodyPr/>
                    <a:lstStyle/>
                    <a:p>
                      <a:r>
                        <a:rPr lang="es-ES" dirty="0" smtClean="0"/>
                        <a:t>Valor típico de </a:t>
                      </a:r>
                      <a:r>
                        <a:rPr lang="es-ES" dirty="0" smtClean="0">
                          <a:latin typeface="Symbol" pitchFamily="18" charset="2"/>
                        </a:rPr>
                        <a:t>c</a:t>
                      </a:r>
                      <a:endParaRPr lang="es-ES" dirty="0">
                        <a:latin typeface="Symbol" pitchFamily="18" charset="2"/>
                      </a:endParaRPr>
                    </a:p>
                  </a:txBody>
                  <a:tcPr/>
                </a:tc>
                <a:tc>
                  <a:txBody>
                    <a:bodyPr/>
                    <a:lstStyle/>
                    <a:p>
                      <a:r>
                        <a:rPr lang="es-ES" dirty="0" smtClean="0"/>
                        <a:t>Dependencia de </a:t>
                      </a:r>
                      <a:r>
                        <a:rPr lang="es-ES" dirty="0" smtClean="0">
                          <a:latin typeface="Symbol" pitchFamily="18" charset="2"/>
                        </a:rPr>
                        <a:t>c </a:t>
                      </a:r>
                      <a:r>
                        <a:rPr lang="es-ES" dirty="0" smtClean="0"/>
                        <a:t>con H</a:t>
                      </a:r>
                      <a:endParaRPr lang="es-ES" dirty="0"/>
                    </a:p>
                  </a:txBody>
                  <a:tcPr/>
                </a:tc>
                <a:tc>
                  <a:txBody>
                    <a:bodyPr/>
                    <a:lstStyle/>
                    <a:p>
                      <a:r>
                        <a:rPr lang="es-ES" dirty="0" smtClean="0"/>
                        <a:t>Dependencia de </a:t>
                      </a:r>
                      <a:r>
                        <a:rPr lang="es-ES" dirty="0" smtClean="0">
                          <a:latin typeface="Symbol" pitchFamily="18" charset="2"/>
                        </a:rPr>
                        <a:t>c </a:t>
                      </a:r>
                      <a:r>
                        <a:rPr lang="es-ES" dirty="0" smtClean="0"/>
                        <a:t>con T</a:t>
                      </a:r>
                      <a:endParaRPr lang="es-ES" dirty="0"/>
                    </a:p>
                  </a:txBody>
                  <a:tcPr/>
                </a:tc>
                <a:tc>
                  <a:txBody>
                    <a:bodyPr/>
                    <a:lstStyle/>
                    <a:p>
                      <a:r>
                        <a:rPr lang="es-ES" dirty="0" smtClean="0"/>
                        <a:t>Origen</a:t>
                      </a:r>
                      <a:endParaRPr lang="es-ES" dirty="0"/>
                    </a:p>
                  </a:txBody>
                  <a:tcPr/>
                </a:tc>
              </a:tr>
              <a:tr h="370840">
                <a:tc>
                  <a:txBody>
                    <a:bodyPr/>
                    <a:lstStyle/>
                    <a:p>
                      <a:r>
                        <a:rPr lang="es-ES" dirty="0" smtClean="0"/>
                        <a:t>Diamagnetismo</a:t>
                      </a:r>
                      <a:endParaRPr lang="es-ES" dirty="0"/>
                    </a:p>
                  </a:txBody>
                  <a:tcPr/>
                </a:tc>
                <a:tc>
                  <a:txBody>
                    <a:bodyPr/>
                    <a:lstStyle/>
                    <a:p>
                      <a:r>
                        <a:rPr lang="es-ES" dirty="0" smtClean="0"/>
                        <a:t>-</a:t>
                      </a:r>
                      <a:endParaRPr lang="es-ES" dirty="0"/>
                    </a:p>
                  </a:txBody>
                  <a:tcPr/>
                </a:tc>
                <a:tc>
                  <a:txBody>
                    <a:bodyPr/>
                    <a:lstStyle/>
                    <a:p>
                      <a:r>
                        <a:rPr lang="es-ES" dirty="0" smtClean="0"/>
                        <a:t>-(1-600)x10</a:t>
                      </a:r>
                      <a:r>
                        <a:rPr lang="es-ES" baseline="30000" dirty="0" smtClean="0"/>
                        <a:t>-5</a:t>
                      </a:r>
                      <a:endParaRPr lang="es-ES" baseline="30000" dirty="0"/>
                    </a:p>
                  </a:txBody>
                  <a:tcPr/>
                </a:tc>
                <a:tc>
                  <a:txBody>
                    <a:bodyPr/>
                    <a:lstStyle/>
                    <a:p>
                      <a:r>
                        <a:rPr lang="es-ES" dirty="0" smtClean="0"/>
                        <a:t>No</a:t>
                      </a:r>
                      <a:endParaRPr lang="es-ES" dirty="0"/>
                    </a:p>
                  </a:txBody>
                  <a:tcPr/>
                </a:tc>
                <a:tc>
                  <a:txBody>
                    <a:bodyPr/>
                    <a:lstStyle/>
                    <a:p>
                      <a:r>
                        <a:rPr lang="es-ES" dirty="0" smtClean="0"/>
                        <a:t>No</a:t>
                      </a:r>
                      <a:endParaRPr lang="es-ES" dirty="0"/>
                    </a:p>
                  </a:txBody>
                  <a:tcPr/>
                </a:tc>
                <a:tc>
                  <a:txBody>
                    <a:bodyPr/>
                    <a:lstStyle/>
                    <a:p>
                      <a:r>
                        <a:rPr lang="es-ES" dirty="0" smtClean="0"/>
                        <a:t>Carga electrónica</a:t>
                      </a:r>
                      <a:endParaRPr lang="es-ES" dirty="0"/>
                    </a:p>
                  </a:txBody>
                  <a:tcPr/>
                </a:tc>
              </a:tr>
              <a:tr h="370840">
                <a:tc>
                  <a:txBody>
                    <a:bodyPr/>
                    <a:lstStyle/>
                    <a:p>
                      <a:r>
                        <a:rPr lang="es-ES" dirty="0" smtClean="0"/>
                        <a:t>Paramagnetismo</a:t>
                      </a:r>
                      <a:endParaRPr lang="es-ES" dirty="0"/>
                    </a:p>
                  </a:txBody>
                  <a:tcPr/>
                </a:tc>
                <a:tc>
                  <a:txBody>
                    <a:bodyPr/>
                    <a:lstStyle/>
                    <a:p>
                      <a:r>
                        <a:rPr lang="es-ES" dirty="0" smtClean="0"/>
                        <a:t>+</a:t>
                      </a:r>
                      <a:endParaRPr lang="es-ES" dirty="0"/>
                    </a:p>
                  </a:txBody>
                  <a:tcPr/>
                </a:tc>
                <a:tc>
                  <a:txBody>
                    <a:bodyPr/>
                    <a:lstStyle/>
                    <a:p>
                      <a:r>
                        <a:rPr lang="es-ES" dirty="0" smtClean="0"/>
                        <a:t>0-0.1</a:t>
                      </a:r>
                      <a:endParaRPr lang="es-ES" dirty="0"/>
                    </a:p>
                  </a:txBody>
                  <a:tcPr/>
                </a:tc>
                <a:tc>
                  <a:txBody>
                    <a:bodyPr/>
                    <a:lstStyle/>
                    <a:p>
                      <a:r>
                        <a:rPr lang="es-ES" dirty="0" smtClean="0"/>
                        <a:t>No</a:t>
                      </a:r>
                      <a:endParaRPr lang="es-ES" dirty="0"/>
                    </a:p>
                  </a:txBody>
                  <a:tcPr/>
                </a:tc>
                <a:tc>
                  <a:txBody>
                    <a:bodyPr/>
                    <a:lstStyle/>
                    <a:p>
                      <a:r>
                        <a:rPr lang="es-ES" dirty="0" smtClean="0"/>
                        <a:t>Disminuye</a:t>
                      </a:r>
                      <a:endParaRPr lang="es-ES" dirty="0"/>
                    </a:p>
                  </a:txBody>
                  <a:tcPr/>
                </a:tc>
                <a:tc>
                  <a:txBody>
                    <a:bodyPr/>
                    <a:lstStyle/>
                    <a:p>
                      <a:r>
                        <a:rPr lang="es-ES" dirty="0" smtClean="0"/>
                        <a:t>Movimiento</a:t>
                      </a:r>
                      <a:r>
                        <a:rPr lang="es-ES" baseline="0" dirty="0" smtClean="0"/>
                        <a:t> orbital y de espín en los átomos</a:t>
                      </a:r>
                      <a:endParaRPr lang="es-ES" dirty="0"/>
                    </a:p>
                  </a:txBody>
                  <a:tcPr/>
                </a:tc>
              </a:tr>
              <a:tr h="370840">
                <a:tc>
                  <a:txBody>
                    <a:bodyPr/>
                    <a:lstStyle/>
                    <a:p>
                      <a:r>
                        <a:rPr lang="es-ES" dirty="0" smtClean="0"/>
                        <a:t>Ferromagnetismo</a:t>
                      </a:r>
                      <a:endParaRPr lang="es-ES" dirty="0"/>
                    </a:p>
                  </a:txBody>
                  <a:tcPr/>
                </a:tc>
                <a:tc>
                  <a:txBody>
                    <a:bodyPr/>
                    <a:lstStyle/>
                    <a:p>
                      <a:r>
                        <a:rPr lang="es-ES" dirty="0" smtClean="0"/>
                        <a:t>+</a:t>
                      </a:r>
                      <a:endParaRPr lang="es-ES" dirty="0"/>
                    </a:p>
                  </a:txBody>
                  <a:tcPr/>
                </a:tc>
                <a:tc>
                  <a:txBody>
                    <a:bodyPr/>
                    <a:lstStyle/>
                    <a:p>
                      <a:r>
                        <a:rPr lang="es-ES" dirty="0" smtClean="0"/>
                        <a:t>0.1-10</a:t>
                      </a:r>
                      <a:r>
                        <a:rPr lang="es-ES" baseline="30000" dirty="0" smtClean="0"/>
                        <a:t>7</a:t>
                      </a:r>
                      <a:endParaRPr lang="es-ES" baseline="30000" dirty="0"/>
                    </a:p>
                  </a:txBody>
                  <a:tcPr/>
                </a:tc>
                <a:tc>
                  <a:txBody>
                    <a:bodyPr/>
                    <a:lstStyle/>
                    <a:p>
                      <a:r>
                        <a:rPr lang="es-ES" dirty="0" smtClean="0"/>
                        <a:t>Si</a:t>
                      </a:r>
                      <a:endParaRPr lang="es-ES" dirty="0"/>
                    </a:p>
                  </a:txBody>
                  <a:tcPr/>
                </a:tc>
                <a:tc>
                  <a:txBody>
                    <a:bodyPr/>
                    <a:lstStyle/>
                    <a:p>
                      <a:r>
                        <a:rPr lang="es-ES" dirty="0" smtClean="0"/>
                        <a:t>Disminuye</a:t>
                      </a:r>
                      <a:endParaRPr lang="es-ES" dirty="0"/>
                    </a:p>
                  </a:txBody>
                  <a:tcPr/>
                </a:tc>
                <a:tc>
                  <a:txBody>
                    <a:bodyPr/>
                    <a:lstStyle/>
                    <a:p>
                      <a:r>
                        <a:rPr lang="es-ES" dirty="0" smtClean="0"/>
                        <a:t>Interacción cooperativa</a:t>
                      </a:r>
                      <a:r>
                        <a:rPr lang="es-ES" baseline="0" dirty="0" smtClean="0"/>
                        <a:t> entre</a:t>
                      </a:r>
                      <a:endParaRPr lang="es-ES" dirty="0"/>
                    </a:p>
                  </a:txBody>
                  <a:tcPr/>
                </a:tc>
              </a:tr>
              <a:tr h="370840">
                <a:tc>
                  <a:txBody>
                    <a:bodyPr/>
                    <a:lstStyle/>
                    <a:p>
                      <a:r>
                        <a:rPr lang="es-ES" dirty="0" err="1" smtClean="0"/>
                        <a:t>Antiferromagnetismo</a:t>
                      </a:r>
                      <a:endParaRPr lang="es-ES" dirty="0"/>
                    </a:p>
                  </a:txBody>
                  <a:tcPr/>
                </a:tc>
                <a:tc>
                  <a:txBody>
                    <a:bodyPr/>
                    <a:lstStyle/>
                    <a:p>
                      <a:r>
                        <a:rPr lang="es-ES" dirty="0" smtClean="0"/>
                        <a:t>+</a:t>
                      </a:r>
                      <a:endParaRPr lang="es-ES" dirty="0"/>
                    </a:p>
                  </a:txBody>
                  <a:tcPr/>
                </a:tc>
                <a:tc>
                  <a:txBody>
                    <a:bodyPr/>
                    <a:lstStyle/>
                    <a:p>
                      <a:r>
                        <a:rPr lang="es-ES" dirty="0" smtClean="0"/>
                        <a:t>0-0.1</a:t>
                      </a:r>
                      <a:endParaRPr lang="es-ES" dirty="0"/>
                    </a:p>
                  </a:txBody>
                  <a:tcPr/>
                </a:tc>
                <a:tc>
                  <a:txBody>
                    <a:bodyPr/>
                    <a:lstStyle/>
                    <a:p>
                      <a:r>
                        <a:rPr lang="es-ES" dirty="0" smtClean="0"/>
                        <a:t>Puede ser</a:t>
                      </a:r>
                      <a:endParaRPr lang="es-ES" dirty="0"/>
                    </a:p>
                  </a:txBody>
                  <a:tcPr/>
                </a:tc>
                <a:tc>
                  <a:txBody>
                    <a:bodyPr/>
                    <a:lstStyle/>
                    <a:p>
                      <a:r>
                        <a:rPr lang="es-ES" dirty="0" smtClean="0"/>
                        <a:t>Aumenta</a:t>
                      </a:r>
                      <a:endParaRPr lang="es-ES" dirty="0"/>
                    </a:p>
                  </a:txBody>
                  <a:tcPr/>
                </a:tc>
                <a:tc>
                  <a:txBody>
                    <a:bodyPr/>
                    <a:lstStyle/>
                    <a:p>
                      <a:r>
                        <a:rPr lang="es-ES" dirty="0" smtClean="0"/>
                        <a:t>momentos magnéticos de átomos</a:t>
                      </a:r>
                      <a:endParaRPr lang="es-ES" dirty="0"/>
                    </a:p>
                  </a:txBody>
                  <a:tcPr/>
                </a:tc>
              </a:tr>
              <a:tr h="370840">
                <a:tc>
                  <a:txBody>
                    <a:bodyPr/>
                    <a:lstStyle/>
                    <a:p>
                      <a:r>
                        <a:rPr lang="es-ES" dirty="0" smtClean="0"/>
                        <a:t>Paramagnetismo</a:t>
                      </a:r>
                      <a:r>
                        <a:rPr lang="es-ES" baseline="0" dirty="0" smtClean="0"/>
                        <a:t> de </a:t>
                      </a:r>
                      <a:r>
                        <a:rPr lang="es-ES" baseline="0" dirty="0" err="1" smtClean="0"/>
                        <a:t>Pauli</a:t>
                      </a:r>
                      <a:endParaRPr lang="es-ES" dirty="0"/>
                    </a:p>
                  </a:txBody>
                  <a:tcPr/>
                </a:tc>
                <a:tc>
                  <a:txBody>
                    <a:bodyPr/>
                    <a:lstStyle/>
                    <a:p>
                      <a:r>
                        <a:rPr lang="es-ES" dirty="0" smtClean="0"/>
                        <a:t>+</a:t>
                      </a:r>
                      <a:endParaRPr lang="es-ES" dirty="0"/>
                    </a:p>
                  </a:txBody>
                  <a:tcPr/>
                </a:tc>
                <a:tc>
                  <a:txBody>
                    <a:bodyPr/>
                    <a:lstStyle/>
                    <a:p>
                      <a:r>
                        <a:rPr lang="es-ES" dirty="0" smtClean="0"/>
                        <a:t>10</a:t>
                      </a:r>
                      <a:r>
                        <a:rPr lang="es-ES" baseline="30000" dirty="0" smtClean="0"/>
                        <a:t>-5</a:t>
                      </a:r>
                      <a:endParaRPr lang="es-ES" baseline="30000" dirty="0"/>
                    </a:p>
                  </a:txBody>
                  <a:tcPr/>
                </a:tc>
                <a:tc>
                  <a:txBody>
                    <a:bodyPr/>
                    <a:lstStyle/>
                    <a:p>
                      <a:r>
                        <a:rPr lang="es-ES" dirty="0" smtClean="0"/>
                        <a:t>No</a:t>
                      </a:r>
                      <a:endParaRPr lang="es-ES" dirty="0"/>
                    </a:p>
                  </a:txBody>
                  <a:tcPr/>
                </a:tc>
                <a:tc>
                  <a:txBody>
                    <a:bodyPr/>
                    <a:lstStyle/>
                    <a:p>
                      <a:r>
                        <a:rPr lang="es-ES" dirty="0" smtClean="0"/>
                        <a:t>No</a:t>
                      </a:r>
                      <a:endParaRPr lang="es-ES" dirty="0"/>
                    </a:p>
                  </a:txBody>
                  <a:tcPr/>
                </a:tc>
                <a:tc>
                  <a:txBody>
                    <a:bodyPr/>
                    <a:lstStyle/>
                    <a:p>
                      <a:r>
                        <a:rPr lang="es-ES" dirty="0" smtClean="0"/>
                        <a:t>Movimiento orbital y de espín en electrones </a:t>
                      </a:r>
                      <a:r>
                        <a:rPr lang="es-ES" dirty="0" err="1" smtClean="0"/>
                        <a:t>deslocalizados</a:t>
                      </a:r>
                      <a:endParaRPr lang="es-ES" dirty="0"/>
                    </a:p>
                  </a:txBody>
                  <a:tcPr/>
                </a:tc>
              </a:tr>
            </a:tbl>
          </a:graphicData>
        </a:graphic>
      </p:graphicFrame>
    </p:spTree>
    <p:extLst>
      <p:ext uri="{BB962C8B-B14F-4D97-AF65-F5344CB8AC3E}">
        <p14:creationId xmlns:p14="http://schemas.microsoft.com/office/powerpoint/2010/main" val="21415005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04800" y="260648"/>
            <a:ext cx="8686800" cy="5747469"/>
          </a:xfrm>
        </p:spPr>
        <p:txBody>
          <a:bodyPr>
            <a:normAutofit/>
          </a:bodyPr>
          <a:lstStyle/>
          <a:p>
            <a:pPr>
              <a:buNone/>
            </a:pPr>
            <a:r>
              <a:rPr lang="es-ES" sz="2400" b="1" dirty="0" smtClean="0"/>
              <a:t>Paramagnetismo en complejos metálicos</a:t>
            </a:r>
            <a:r>
              <a:rPr lang="es-ES" sz="2400" dirty="0" smtClean="0"/>
              <a:t>.</a:t>
            </a:r>
          </a:p>
          <a:p>
            <a:pPr marL="0" indent="0">
              <a:buNone/>
            </a:pPr>
            <a:r>
              <a:rPr lang="es-ES" sz="2400" dirty="0" smtClean="0"/>
              <a:t>Puede darse en sólidos que contengan complejos metálicos que actúen como magnetos aislados con su propio campo magnético debido a los electrones desapareados. En estos casos, la constante de </a:t>
            </a:r>
            <a:r>
              <a:rPr lang="es-ES" sz="2400" dirty="0" err="1" smtClean="0"/>
              <a:t>Curie</a:t>
            </a:r>
            <a:r>
              <a:rPr lang="es-ES" sz="2400" dirty="0" smtClean="0"/>
              <a:t> proporciona información del valor del campo magnético interno del complejo: se le conoce como momento magnético del complejo, </a:t>
            </a:r>
            <a:r>
              <a:rPr lang="es-ES" sz="2400" dirty="0" smtClean="0">
                <a:latin typeface="Symbol" pitchFamily="18" charset="2"/>
              </a:rPr>
              <a:t>m</a:t>
            </a:r>
            <a:r>
              <a:rPr lang="es-ES" sz="2400" dirty="0" smtClean="0"/>
              <a:t>. La susceptibilidad molecular </a:t>
            </a:r>
            <a:r>
              <a:rPr lang="es-ES" sz="2400" dirty="0" smtClean="0">
                <a:latin typeface="Symbol" pitchFamily="18" charset="2"/>
              </a:rPr>
              <a:t>c</a:t>
            </a:r>
            <a:r>
              <a:rPr lang="es-ES" sz="2400" baseline="-25000" dirty="0" smtClean="0"/>
              <a:t>m</a:t>
            </a:r>
            <a:r>
              <a:rPr lang="es-ES" sz="2400" dirty="0" smtClean="0"/>
              <a:t> se relaciona con la susceptibilidad por medio de la densidad y el peso molecular.</a:t>
            </a:r>
          </a:p>
          <a:p>
            <a:pPr marL="0" indent="0">
              <a:buNone/>
            </a:pPr>
            <a:endParaRPr lang="es-ES" sz="2400" dirty="0" smtClean="0"/>
          </a:p>
          <a:p>
            <a:pPr marL="0" indent="0">
              <a:buNone/>
            </a:pPr>
            <a:endParaRPr lang="es-ES" sz="2400" dirty="0" smtClean="0"/>
          </a:p>
          <a:p>
            <a:pPr marL="0" indent="0">
              <a:buNone/>
            </a:pPr>
            <a:r>
              <a:rPr lang="es-ES" sz="2400" i="1" dirty="0" err="1" smtClean="0"/>
              <a:t>N</a:t>
            </a:r>
            <a:r>
              <a:rPr lang="es-ES" sz="2400" i="1" baseline="-25000" dirty="0" err="1" smtClean="0"/>
              <a:t>A</a:t>
            </a:r>
            <a:r>
              <a:rPr lang="es-ES" sz="2400" dirty="0" smtClean="0"/>
              <a:t> es el número de </a:t>
            </a:r>
            <a:r>
              <a:rPr lang="es-ES" sz="2400" dirty="0" err="1" smtClean="0"/>
              <a:t>Avogadro</a:t>
            </a:r>
            <a:r>
              <a:rPr lang="es-ES" sz="2400" dirty="0" smtClean="0"/>
              <a:t>, </a:t>
            </a:r>
            <a:r>
              <a:rPr lang="es-ES" sz="2400" i="1" dirty="0" smtClean="0"/>
              <a:t>k</a:t>
            </a:r>
            <a:r>
              <a:rPr lang="es-ES" sz="2400" dirty="0" smtClean="0"/>
              <a:t> la constante de </a:t>
            </a:r>
            <a:r>
              <a:rPr lang="es-ES" sz="2400" dirty="0" err="1" smtClean="0"/>
              <a:t>Boltzmann</a:t>
            </a:r>
            <a:r>
              <a:rPr lang="es-ES" sz="2400" dirty="0" smtClean="0"/>
              <a:t>, </a:t>
            </a:r>
            <a:r>
              <a:rPr lang="es-ES" sz="2400" dirty="0" smtClean="0">
                <a:latin typeface="Symbol" pitchFamily="18" charset="2"/>
              </a:rPr>
              <a:t>m</a:t>
            </a:r>
            <a:r>
              <a:rPr lang="es-ES" sz="2400" baseline="-25000" dirty="0" smtClean="0"/>
              <a:t>0</a:t>
            </a:r>
            <a:r>
              <a:rPr lang="es-ES" sz="2400" dirty="0" smtClean="0"/>
              <a:t> la permeabilidad del espacio libre y </a:t>
            </a:r>
            <a:r>
              <a:rPr lang="es-ES" sz="2400" i="1" dirty="0" smtClean="0"/>
              <a:t>T</a:t>
            </a:r>
            <a:r>
              <a:rPr lang="es-ES" sz="2400" dirty="0" smtClean="0"/>
              <a:t> la temperatura en Kelvin. Las unidades de </a:t>
            </a:r>
            <a:r>
              <a:rPr lang="es-ES" sz="2400" dirty="0" smtClean="0">
                <a:latin typeface="Symbol" pitchFamily="18" charset="2"/>
              </a:rPr>
              <a:t>c</a:t>
            </a:r>
            <a:r>
              <a:rPr lang="es-ES" sz="2400" baseline="-25000" dirty="0" smtClean="0"/>
              <a:t>m</a:t>
            </a:r>
            <a:r>
              <a:rPr lang="es-ES" sz="2400" dirty="0" smtClean="0"/>
              <a:t> son m</a:t>
            </a:r>
            <a:r>
              <a:rPr lang="es-ES" sz="2400" baseline="30000" dirty="0" smtClean="0"/>
              <a:t>3</a:t>
            </a:r>
            <a:r>
              <a:rPr lang="es-ES" sz="2400" dirty="0" smtClean="0"/>
              <a:t>/mol, </a:t>
            </a:r>
            <a:r>
              <a:rPr lang="es-ES" sz="2400" dirty="0" smtClean="0">
                <a:latin typeface="Symbol" pitchFamily="18" charset="2"/>
              </a:rPr>
              <a:t>m</a:t>
            </a:r>
            <a:r>
              <a:rPr lang="es-ES" sz="2400" dirty="0" smtClean="0"/>
              <a:t> está en J/T.</a:t>
            </a:r>
          </a:p>
        </p:txBody>
      </p:sp>
      <p:graphicFrame>
        <p:nvGraphicFramePr>
          <p:cNvPr id="4" name="3 Objeto"/>
          <p:cNvGraphicFramePr>
            <a:graphicFrameLocks noChangeAspect="1"/>
          </p:cNvGraphicFramePr>
          <p:nvPr/>
        </p:nvGraphicFramePr>
        <p:xfrm>
          <a:off x="2627784" y="3645024"/>
          <a:ext cx="1820088" cy="772914"/>
        </p:xfrm>
        <a:graphic>
          <a:graphicData uri="http://schemas.openxmlformats.org/presentationml/2006/ole">
            <mc:AlternateContent xmlns:mc="http://schemas.openxmlformats.org/markup-compatibility/2006">
              <mc:Choice xmlns:v="urn:schemas-microsoft-com:vml" Requires="v">
                <p:oleObj spid="_x0000_s1029" name="Ecuación" r:id="rId4" imgW="927000" imgH="393480" progId="Equation.3">
                  <p:embed/>
                </p:oleObj>
              </mc:Choice>
              <mc:Fallback>
                <p:oleObj name="Ecuación" r:id="rId4" imgW="927000" imgH="393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7784" y="3645024"/>
                        <a:ext cx="1820088" cy="7729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832492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332656"/>
            <a:ext cx="8820472" cy="6525344"/>
          </a:xfrm>
        </p:spPr>
        <p:txBody>
          <a:bodyPr>
            <a:normAutofit/>
          </a:bodyPr>
          <a:lstStyle/>
          <a:p>
            <a:pPr marL="0" indent="0">
              <a:buNone/>
            </a:pPr>
            <a:r>
              <a:rPr lang="es-ES" sz="2400" dirty="0" smtClean="0"/>
              <a:t>El momento magnético se produce gracias a los electrones desapareados. En los metales de transición del primer período, el momento angular orbital se reduce por la degeneración de los orbitales 3d, por lo que el momento magnético en compuestos de éstos es:</a:t>
            </a:r>
          </a:p>
          <a:p>
            <a:pPr marL="0" indent="0">
              <a:buNone/>
            </a:pPr>
            <a:endParaRPr lang="es-ES" sz="2400" dirty="0" smtClean="0"/>
          </a:p>
          <a:p>
            <a:pPr marL="0" indent="0">
              <a:buNone/>
            </a:pPr>
            <a:endParaRPr lang="es-ES" sz="2400" dirty="0" smtClean="0"/>
          </a:p>
          <a:p>
            <a:pPr marL="0" indent="0">
              <a:buNone/>
            </a:pPr>
            <a:r>
              <a:rPr lang="es-ES" sz="2400" dirty="0" smtClean="0"/>
              <a:t>g es una constante, 2.00023 y </a:t>
            </a:r>
            <a:r>
              <a:rPr lang="es-ES" sz="2400" dirty="0" smtClean="0">
                <a:latin typeface="Symbol" pitchFamily="18" charset="2"/>
              </a:rPr>
              <a:t>m</a:t>
            </a:r>
            <a:r>
              <a:rPr lang="es-ES" sz="2400" baseline="-25000" dirty="0" smtClean="0"/>
              <a:t>s</a:t>
            </a:r>
            <a:r>
              <a:rPr lang="es-ES" sz="2400" dirty="0" smtClean="0"/>
              <a:t> está en magnetones de </a:t>
            </a:r>
            <a:r>
              <a:rPr lang="es-ES" sz="2400" dirty="0" err="1" smtClean="0"/>
              <a:t>Bohr</a:t>
            </a:r>
            <a:r>
              <a:rPr lang="es-ES" sz="2400" dirty="0" smtClean="0"/>
              <a:t>. S depende del número de electrones desapareados.</a:t>
            </a:r>
            <a:endParaRPr lang="es-ES" sz="2400" dirty="0"/>
          </a:p>
        </p:txBody>
      </p:sp>
      <p:graphicFrame>
        <p:nvGraphicFramePr>
          <p:cNvPr id="4" name="3 Objeto"/>
          <p:cNvGraphicFramePr>
            <a:graphicFrameLocks noChangeAspect="1"/>
          </p:cNvGraphicFramePr>
          <p:nvPr/>
        </p:nvGraphicFramePr>
        <p:xfrm>
          <a:off x="2915816" y="2060847"/>
          <a:ext cx="1944216" cy="474199"/>
        </p:xfrm>
        <a:graphic>
          <a:graphicData uri="http://schemas.openxmlformats.org/presentationml/2006/ole">
            <mc:AlternateContent xmlns:mc="http://schemas.openxmlformats.org/markup-compatibility/2006">
              <mc:Choice xmlns:v="urn:schemas-microsoft-com:vml" Requires="v">
                <p:oleObj spid="_x0000_s2053" name="Ecuación" r:id="rId4" imgW="1041120" imgH="253800" progId="Equation.3">
                  <p:embed/>
                </p:oleObj>
              </mc:Choice>
              <mc:Fallback>
                <p:oleObj name="Ecuación" r:id="rId4" imgW="1041120" imgH="253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2060847"/>
                        <a:ext cx="1944216" cy="4741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4 Tabla"/>
          <p:cNvGraphicFramePr>
            <a:graphicFrameLocks noGrp="1"/>
          </p:cNvGraphicFramePr>
          <p:nvPr/>
        </p:nvGraphicFramePr>
        <p:xfrm>
          <a:off x="1619672" y="4077072"/>
          <a:ext cx="6096000" cy="249428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s-ES" dirty="0" smtClean="0"/>
                        <a:t>Electrones desapareados</a:t>
                      </a:r>
                      <a:endParaRPr lang="es-ES" dirty="0"/>
                    </a:p>
                  </a:txBody>
                  <a:tcPr/>
                </a:tc>
                <a:tc>
                  <a:txBody>
                    <a:bodyPr/>
                    <a:lstStyle/>
                    <a:p>
                      <a:pPr algn="ctr"/>
                      <a:r>
                        <a:rPr lang="es-ES" dirty="0" smtClean="0"/>
                        <a:t>Número cuántico</a:t>
                      </a:r>
                      <a:r>
                        <a:rPr lang="es-ES" baseline="0" dirty="0" smtClean="0"/>
                        <a:t> de espín S</a:t>
                      </a:r>
                      <a:endParaRPr lang="es-ES" dirty="0"/>
                    </a:p>
                  </a:txBody>
                  <a:tcPr/>
                </a:tc>
                <a:tc>
                  <a:txBody>
                    <a:bodyPr/>
                    <a:lstStyle/>
                    <a:p>
                      <a:pPr algn="ctr"/>
                      <a:r>
                        <a:rPr lang="es-ES" dirty="0" smtClean="0"/>
                        <a:t>Momento magnético </a:t>
                      </a:r>
                      <a:r>
                        <a:rPr lang="es-ES" dirty="0" smtClean="0">
                          <a:latin typeface="Symbol" pitchFamily="18" charset="2"/>
                        </a:rPr>
                        <a:t>m</a:t>
                      </a:r>
                      <a:r>
                        <a:rPr lang="es-ES" baseline="-25000" dirty="0" smtClean="0"/>
                        <a:t>s</a:t>
                      </a:r>
                      <a:endParaRPr lang="es-ES" baseline="-25000" dirty="0"/>
                    </a:p>
                  </a:txBody>
                  <a:tcPr/>
                </a:tc>
              </a:tr>
              <a:tr h="370840">
                <a:tc>
                  <a:txBody>
                    <a:bodyPr/>
                    <a:lstStyle/>
                    <a:p>
                      <a:pPr algn="ctr"/>
                      <a:r>
                        <a:rPr lang="es-ES" dirty="0" smtClean="0"/>
                        <a:t>1</a:t>
                      </a:r>
                      <a:endParaRPr lang="es-ES" dirty="0"/>
                    </a:p>
                  </a:txBody>
                  <a:tcPr/>
                </a:tc>
                <a:tc>
                  <a:txBody>
                    <a:bodyPr/>
                    <a:lstStyle/>
                    <a:p>
                      <a:pPr algn="ctr"/>
                      <a:r>
                        <a:rPr lang="es-ES" dirty="0" smtClean="0"/>
                        <a:t>½ </a:t>
                      </a:r>
                      <a:endParaRPr lang="es-ES" dirty="0"/>
                    </a:p>
                  </a:txBody>
                  <a:tcPr/>
                </a:tc>
                <a:tc>
                  <a:txBody>
                    <a:bodyPr/>
                    <a:lstStyle/>
                    <a:p>
                      <a:pPr algn="ctr"/>
                      <a:r>
                        <a:rPr lang="es-ES" dirty="0" smtClean="0"/>
                        <a:t>1.73</a:t>
                      </a:r>
                      <a:endParaRPr lang="es-ES" dirty="0"/>
                    </a:p>
                  </a:txBody>
                  <a:tcPr/>
                </a:tc>
              </a:tr>
              <a:tr h="370840">
                <a:tc>
                  <a:txBody>
                    <a:bodyPr/>
                    <a:lstStyle/>
                    <a:p>
                      <a:pPr algn="ctr"/>
                      <a:r>
                        <a:rPr lang="es-ES" dirty="0" smtClean="0"/>
                        <a:t>2</a:t>
                      </a:r>
                      <a:endParaRPr lang="es-ES" dirty="0"/>
                    </a:p>
                  </a:txBody>
                  <a:tcPr/>
                </a:tc>
                <a:tc>
                  <a:txBody>
                    <a:bodyPr/>
                    <a:lstStyle/>
                    <a:p>
                      <a:pPr algn="ctr"/>
                      <a:r>
                        <a:rPr lang="es-ES" dirty="0" smtClean="0"/>
                        <a:t>1</a:t>
                      </a:r>
                      <a:endParaRPr lang="es-ES" dirty="0"/>
                    </a:p>
                  </a:txBody>
                  <a:tcPr/>
                </a:tc>
                <a:tc>
                  <a:txBody>
                    <a:bodyPr/>
                    <a:lstStyle/>
                    <a:p>
                      <a:pPr algn="ctr"/>
                      <a:r>
                        <a:rPr lang="es-ES" dirty="0" smtClean="0"/>
                        <a:t>2.83</a:t>
                      </a:r>
                      <a:endParaRPr lang="es-ES" dirty="0"/>
                    </a:p>
                  </a:txBody>
                  <a:tcPr/>
                </a:tc>
              </a:tr>
              <a:tr h="370840">
                <a:tc>
                  <a:txBody>
                    <a:bodyPr/>
                    <a:lstStyle/>
                    <a:p>
                      <a:pPr algn="ctr"/>
                      <a:r>
                        <a:rPr lang="es-ES" dirty="0" smtClean="0"/>
                        <a:t>3</a:t>
                      </a:r>
                      <a:endParaRPr lang="es-ES" dirty="0"/>
                    </a:p>
                  </a:txBody>
                  <a:tcPr/>
                </a:tc>
                <a:tc>
                  <a:txBody>
                    <a:bodyPr/>
                    <a:lstStyle/>
                    <a:p>
                      <a:pPr algn="ctr"/>
                      <a:r>
                        <a:rPr lang="es-ES" dirty="0" smtClean="0"/>
                        <a:t>3/2 </a:t>
                      </a:r>
                      <a:endParaRPr lang="es-ES" dirty="0"/>
                    </a:p>
                  </a:txBody>
                  <a:tcPr/>
                </a:tc>
                <a:tc>
                  <a:txBody>
                    <a:bodyPr/>
                    <a:lstStyle/>
                    <a:p>
                      <a:pPr algn="ctr"/>
                      <a:r>
                        <a:rPr lang="es-ES" dirty="0" smtClean="0"/>
                        <a:t>3.87</a:t>
                      </a:r>
                      <a:endParaRPr lang="es-ES" dirty="0"/>
                    </a:p>
                  </a:txBody>
                  <a:tcPr/>
                </a:tc>
              </a:tr>
              <a:tr h="370840">
                <a:tc>
                  <a:txBody>
                    <a:bodyPr/>
                    <a:lstStyle/>
                    <a:p>
                      <a:pPr algn="ctr"/>
                      <a:r>
                        <a:rPr lang="es-ES" dirty="0" smtClean="0"/>
                        <a:t>4</a:t>
                      </a:r>
                      <a:endParaRPr lang="es-ES" dirty="0"/>
                    </a:p>
                  </a:txBody>
                  <a:tcPr/>
                </a:tc>
                <a:tc>
                  <a:txBody>
                    <a:bodyPr/>
                    <a:lstStyle/>
                    <a:p>
                      <a:pPr algn="ctr"/>
                      <a:r>
                        <a:rPr lang="es-ES" dirty="0" smtClean="0"/>
                        <a:t>2</a:t>
                      </a:r>
                      <a:endParaRPr lang="es-ES" dirty="0"/>
                    </a:p>
                  </a:txBody>
                  <a:tcPr/>
                </a:tc>
                <a:tc>
                  <a:txBody>
                    <a:bodyPr/>
                    <a:lstStyle/>
                    <a:p>
                      <a:pPr algn="ctr"/>
                      <a:r>
                        <a:rPr lang="es-ES" dirty="0" smtClean="0"/>
                        <a:t>4.90</a:t>
                      </a:r>
                      <a:endParaRPr lang="es-ES" dirty="0"/>
                    </a:p>
                  </a:txBody>
                  <a:tcPr/>
                </a:tc>
              </a:tr>
              <a:tr h="370840">
                <a:tc>
                  <a:txBody>
                    <a:bodyPr/>
                    <a:lstStyle/>
                    <a:p>
                      <a:pPr algn="ctr"/>
                      <a:r>
                        <a:rPr lang="es-ES" dirty="0" smtClean="0"/>
                        <a:t>5</a:t>
                      </a:r>
                      <a:endParaRPr lang="es-ES" dirty="0"/>
                    </a:p>
                  </a:txBody>
                  <a:tcPr/>
                </a:tc>
                <a:tc>
                  <a:txBody>
                    <a:bodyPr/>
                    <a:lstStyle/>
                    <a:p>
                      <a:pPr algn="ctr"/>
                      <a:r>
                        <a:rPr lang="es-ES" dirty="0" smtClean="0"/>
                        <a:t>5/2</a:t>
                      </a:r>
                      <a:endParaRPr lang="es-ES" dirty="0"/>
                    </a:p>
                  </a:txBody>
                  <a:tcPr/>
                </a:tc>
                <a:tc>
                  <a:txBody>
                    <a:bodyPr/>
                    <a:lstStyle/>
                    <a:p>
                      <a:pPr algn="ctr"/>
                      <a:r>
                        <a:rPr lang="es-ES" dirty="0" smtClean="0"/>
                        <a:t>5.92</a:t>
                      </a:r>
                      <a:endParaRPr lang="es-ES" dirty="0"/>
                    </a:p>
                  </a:txBody>
                  <a:tcPr/>
                </a:tc>
              </a:tr>
            </a:tbl>
          </a:graphicData>
        </a:graphic>
      </p:graphicFrame>
    </p:spTree>
    <p:extLst>
      <p:ext uri="{BB962C8B-B14F-4D97-AF65-F5344CB8AC3E}">
        <p14:creationId xmlns:p14="http://schemas.microsoft.com/office/powerpoint/2010/main" val="40503872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0"/>
            <a:ext cx="8686800" cy="5747469"/>
          </a:xfrm>
        </p:spPr>
        <p:txBody>
          <a:bodyPr>
            <a:normAutofit/>
          </a:bodyPr>
          <a:lstStyle/>
          <a:p>
            <a:pPr marL="0" indent="0">
              <a:buNone/>
            </a:pPr>
            <a:r>
              <a:rPr lang="es-ES" sz="2400" dirty="0" smtClean="0"/>
              <a:t>En el caso de metales más pesados hay una mayor interacción de los momentos del espín y orbital. Por ello, para los lantánidos, el momento magnético total depende del momento angular orbital L y del espín S.</a:t>
            </a:r>
          </a:p>
          <a:p>
            <a:pPr marL="0" indent="0" algn="ctr">
              <a:buNone/>
            </a:pPr>
            <a:r>
              <a:rPr lang="es-ES" sz="2400" i="1" dirty="0" smtClean="0"/>
              <a:t>J = L + S</a:t>
            </a:r>
          </a:p>
          <a:p>
            <a:pPr marL="0" indent="0">
              <a:buNone/>
            </a:pPr>
            <a:endParaRPr lang="es-ES" sz="2400" dirty="0" smtClean="0"/>
          </a:p>
        </p:txBody>
      </p:sp>
      <p:graphicFrame>
        <p:nvGraphicFramePr>
          <p:cNvPr id="4" name="3 Objeto"/>
          <p:cNvGraphicFramePr>
            <a:graphicFrameLocks noChangeAspect="1"/>
          </p:cNvGraphicFramePr>
          <p:nvPr>
            <p:extLst>
              <p:ext uri="{D42A27DB-BD31-4B8C-83A1-F6EECF244321}">
                <p14:modId xmlns:p14="http://schemas.microsoft.com/office/powerpoint/2010/main" val="3276513769"/>
              </p:ext>
            </p:extLst>
          </p:nvPr>
        </p:nvGraphicFramePr>
        <p:xfrm>
          <a:off x="2339752" y="1988840"/>
          <a:ext cx="4121235" cy="1279004"/>
        </p:xfrm>
        <a:graphic>
          <a:graphicData uri="http://schemas.openxmlformats.org/presentationml/2006/ole">
            <mc:AlternateContent xmlns:mc="http://schemas.openxmlformats.org/markup-compatibility/2006">
              <mc:Choice xmlns:v="urn:schemas-microsoft-com:vml" Requires="v">
                <p:oleObj spid="_x0000_s3082" name="Ecuación" r:id="rId4" imgW="2209680" imgH="685800" progId="Equation.3">
                  <p:embed/>
                </p:oleObj>
              </mc:Choice>
              <mc:Fallback>
                <p:oleObj name="Ecuación" r:id="rId4" imgW="2209680" imgH="685800" progId="Equation.3">
                  <p:embed/>
                  <p:pic>
                    <p:nvPicPr>
                      <p:cNvPr id="0" name=""/>
                      <p:cNvPicPr>
                        <a:picLocks noChangeAspect="1" noChangeArrowheads="1"/>
                      </p:cNvPicPr>
                      <p:nvPr/>
                    </p:nvPicPr>
                    <p:blipFill>
                      <a:blip r:embed="rId5"/>
                      <a:srcRect/>
                      <a:stretch>
                        <a:fillRect/>
                      </a:stretch>
                    </p:blipFill>
                    <p:spPr bwMode="auto">
                      <a:xfrm>
                        <a:off x="2339752" y="1988840"/>
                        <a:ext cx="4121235" cy="12790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5 Tabla"/>
          <p:cNvGraphicFramePr>
            <a:graphicFrameLocks noGrp="1"/>
          </p:cNvGraphicFramePr>
          <p:nvPr/>
        </p:nvGraphicFramePr>
        <p:xfrm>
          <a:off x="1331640" y="3356992"/>
          <a:ext cx="7200800" cy="3235960"/>
        </p:xfrm>
        <a:graphic>
          <a:graphicData uri="http://schemas.openxmlformats.org/drawingml/2006/table">
            <a:tbl>
              <a:tblPr firstRow="1" bandRow="1">
                <a:tableStyleId>{5C22544A-7EE6-4342-B048-85BDC9FD1C3A}</a:tableStyleId>
              </a:tblPr>
              <a:tblGrid>
                <a:gridCol w="1482080"/>
                <a:gridCol w="1614264"/>
                <a:gridCol w="864096"/>
                <a:gridCol w="936104"/>
                <a:gridCol w="936104"/>
                <a:gridCol w="1368152"/>
              </a:tblGrid>
              <a:tr h="370840">
                <a:tc>
                  <a:txBody>
                    <a:bodyPr/>
                    <a:lstStyle/>
                    <a:p>
                      <a:pPr algn="ctr"/>
                      <a:r>
                        <a:rPr lang="es-ES" dirty="0" smtClean="0"/>
                        <a:t># electrones</a:t>
                      </a:r>
                      <a:endParaRPr lang="es-ES" dirty="0"/>
                    </a:p>
                  </a:txBody>
                  <a:tcPr/>
                </a:tc>
                <a:tc>
                  <a:txBody>
                    <a:bodyPr/>
                    <a:lstStyle/>
                    <a:p>
                      <a:pPr algn="ctr"/>
                      <a:r>
                        <a:rPr lang="es-ES" dirty="0" smtClean="0"/>
                        <a:t># electrones desapareados</a:t>
                      </a:r>
                      <a:endParaRPr lang="es-ES" dirty="0"/>
                    </a:p>
                  </a:txBody>
                  <a:tcPr/>
                </a:tc>
                <a:tc>
                  <a:txBody>
                    <a:bodyPr/>
                    <a:lstStyle/>
                    <a:p>
                      <a:pPr algn="ctr"/>
                      <a:r>
                        <a:rPr lang="es-ES" dirty="0" smtClean="0"/>
                        <a:t>J</a:t>
                      </a:r>
                      <a:endParaRPr lang="es-ES" dirty="0"/>
                    </a:p>
                  </a:txBody>
                  <a:tcPr/>
                </a:tc>
                <a:tc>
                  <a:txBody>
                    <a:bodyPr/>
                    <a:lstStyle/>
                    <a:p>
                      <a:pPr algn="ctr"/>
                      <a:r>
                        <a:rPr lang="es-ES" dirty="0" smtClean="0"/>
                        <a:t>L</a:t>
                      </a:r>
                      <a:endParaRPr lang="es-ES" dirty="0"/>
                    </a:p>
                  </a:txBody>
                  <a:tcPr/>
                </a:tc>
                <a:tc>
                  <a:txBody>
                    <a:bodyPr/>
                    <a:lstStyle/>
                    <a:p>
                      <a:pPr algn="ctr"/>
                      <a:r>
                        <a:rPr lang="es-ES" dirty="0" smtClean="0"/>
                        <a:t>S</a:t>
                      </a:r>
                      <a:endParaRPr lang="es-ES" dirty="0"/>
                    </a:p>
                  </a:txBody>
                  <a:tcPr/>
                </a:tc>
                <a:tc>
                  <a:txBody>
                    <a:bodyPr/>
                    <a:lstStyle/>
                    <a:p>
                      <a:pPr algn="ctr"/>
                      <a:r>
                        <a:rPr lang="es-ES" dirty="0" smtClean="0">
                          <a:latin typeface="Symbol" pitchFamily="18" charset="2"/>
                        </a:rPr>
                        <a:t>m</a:t>
                      </a:r>
                      <a:r>
                        <a:rPr lang="es-ES" dirty="0" smtClean="0"/>
                        <a:t> (MB)</a:t>
                      </a:r>
                      <a:endParaRPr lang="es-ES" dirty="0"/>
                    </a:p>
                  </a:txBody>
                  <a:tcPr/>
                </a:tc>
              </a:tr>
              <a:tr h="370840">
                <a:tc>
                  <a:txBody>
                    <a:bodyPr/>
                    <a:lstStyle/>
                    <a:p>
                      <a:pPr algn="ctr"/>
                      <a:r>
                        <a:rPr lang="es-ES" dirty="0" smtClean="0"/>
                        <a:t>1</a:t>
                      </a:r>
                      <a:endParaRPr lang="es-ES" dirty="0"/>
                    </a:p>
                  </a:txBody>
                  <a:tcPr/>
                </a:tc>
                <a:tc>
                  <a:txBody>
                    <a:bodyPr/>
                    <a:lstStyle/>
                    <a:p>
                      <a:pPr algn="ctr"/>
                      <a:r>
                        <a:rPr lang="es-ES" dirty="0" smtClean="0"/>
                        <a:t>1</a:t>
                      </a:r>
                      <a:endParaRPr lang="es-ES" dirty="0"/>
                    </a:p>
                  </a:txBody>
                  <a:tcPr/>
                </a:tc>
                <a:tc>
                  <a:txBody>
                    <a:bodyPr/>
                    <a:lstStyle/>
                    <a:p>
                      <a:pPr algn="ctr"/>
                      <a:r>
                        <a:rPr lang="es-ES" dirty="0" smtClean="0"/>
                        <a:t>5/2</a:t>
                      </a:r>
                      <a:endParaRPr lang="es-ES" dirty="0"/>
                    </a:p>
                  </a:txBody>
                  <a:tcPr/>
                </a:tc>
                <a:tc>
                  <a:txBody>
                    <a:bodyPr/>
                    <a:lstStyle/>
                    <a:p>
                      <a:pPr algn="ctr"/>
                      <a:r>
                        <a:rPr lang="es-ES" dirty="0" smtClean="0"/>
                        <a:t>3</a:t>
                      </a:r>
                      <a:endParaRPr lang="es-ES" dirty="0"/>
                    </a:p>
                  </a:txBody>
                  <a:tcPr/>
                </a:tc>
                <a:tc>
                  <a:txBody>
                    <a:bodyPr/>
                    <a:lstStyle/>
                    <a:p>
                      <a:pPr algn="ctr"/>
                      <a:r>
                        <a:rPr lang="es-ES" dirty="0" smtClean="0"/>
                        <a:t>½ </a:t>
                      </a:r>
                      <a:endParaRPr lang="es-ES" dirty="0"/>
                    </a:p>
                  </a:txBody>
                  <a:tcPr/>
                </a:tc>
                <a:tc>
                  <a:txBody>
                    <a:bodyPr/>
                    <a:lstStyle/>
                    <a:p>
                      <a:pPr algn="ctr"/>
                      <a:r>
                        <a:rPr lang="es-ES" dirty="0" smtClean="0"/>
                        <a:t>2.54</a:t>
                      </a:r>
                      <a:endParaRPr lang="es-ES" dirty="0"/>
                    </a:p>
                  </a:txBody>
                  <a:tcPr/>
                </a:tc>
              </a:tr>
              <a:tr h="370840">
                <a:tc>
                  <a:txBody>
                    <a:bodyPr/>
                    <a:lstStyle/>
                    <a:p>
                      <a:pPr algn="ctr"/>
                      <a:r>
                        <a:rPr lang="es-ES" dirty="0" smtClean="0"/>
                        <a:t>2</a:t>
                      </a:r>
                      <a:endParaRPr lang="es-ES" dirty="0"/>
                    </a:p>
                  </a:txBody>
                  <a:tcPr/>
                </a:tc>
                <a:tc>
                  <a:txBody>
                    <a:bodyPr/>
                    <a:lstStyle/>
                    <a:p>
                      <a:pPr algn="ctr"/>
                      <a:r>
                        <a:rPr lang="es-ES" dirty="0" smtClean="0"/>
                        <a:t>2</a:t>
                      </a:r>
                      <a:endParaRPr lang="es-ES" dirty="0"/>
                    </a:p>
                  </a:txBody>
                  <a:tcPr/>
                </a:tc>
                <a:tc>
                  <a:txBody>
                    <a:bodyPr/>
                    <a:lstStyle/>
                    <a:p>
                      <a:pPr algn="ctr"/>
                      <a:r>
                        <a:rPr lang="es-ES" dirty="0" smtClean="0"/>
                        <a:t>4</a:t>
                      </a:r>
                      <a:endParaRPr lang="es-ES" dirty="0"/>
                    </a:p>
                  </a:txBody>
                  <a:tcPr/>
                </a:tc>
                <a:tc>
                  <a:txBody>
                    <a:bodyPr/>
                    <a:lstStyle/>
                    <a:p>
                      <a:pPr algn="ctr"/>
                      <a:r>
                        <a:rPr lang="es-ES" dirty="0" smtClean="0"/>
                        <a:t>5</a:t>
                      </a:r>
                      <a:endParaRPr lang="es-ES" dirty="0"/>
                    </a:p>
                  </a:txBody>
                  <a:tcPr/>
                </a:tc>
                <a:tc>
                  <a:txBody>
                    <a:bodyPr/>
                    <a:lstStyle/>
                    <a:p>
                      <a:pPr algn="ctr"/>
                      <a:r>
                        <a:rPr lang="es-ES" dirty="0" smtClean="0"/>
                        <a:t>1</a:t>
                      </a:r>
                      <a:endParaRPr lang="es-ES" dirty="0"/>
                    </a:p>
                  </a:txBody>
                  <a:tcPr/>
                </a:tc>
                <a:tc>
                  <a:txBody>
                    <a:bodyPr/>
                    <a:lstStyle/>
                    <a:p>
                      <a:pPr algn="ctr"/>
                      <a:r>
                        <a:rPr lang="es-ES" dirty="0" smtClean="0"/>
                        <a:t>3.58</a:t>
                      </a:r>
                      <a:endParaRPr lang="es-ES" dirty="0"/>
                    </a:p>
                  </a:txBody>
                  <a:tcPr/>
                </a:tc>
              </a:tr>
              <a:tr h="370840">
                <a:tc>
                  <a:txBody>
                    <a:bodyPr/>
                    <a:lstStyle/>
                    <a:p>
                      <a:pPr algn="ctr"/>
                      <a:r>
                        <a:rPr lang="es-ES" dirty="0" smtClean="0"/>
                        <a:t>3</a:t>
                      </a:r>
                      <a:endParaRPr lang="es-ES" dirty="0"/>
                    </a:p>
                  </a:txBody>
                  <a:tcPr/>
                </a:tc>
                <a:tc>
                  <a:txBody>
                    <a:bodyPr/>
                    <a:lstStyle/>
                    <a:p>
                      <a:pPr algn="ctr"/>
                      <a:r>
                        <a:rPr lang="es-ES" dirty="0" smtClean="0"/>
                        <a:t>3</a:t>
                      </a:r>
                      <a:endParaRPr lang="es-ES" dirty="0"/>
                    </a:p>
                  </a:txBody>
                  <a:tcPr/>
                </a:tc>
                <a:tc>
                  <a:txBody>
                    <a:bodyPr/>
                    <a:lstStyle/>
                    <a:p>
                      <a:pPr algn="ctr"/>
                      <a:r>
                        <a:rPr lang="es-ES" dirty="0" smtClean="0"/>
                        <a:t>9/2</a:t>
                      </a:r>
                      <a:endParaRPr lang="es-ES" dirty="0"/>
                    </a:p>
                  </a:txBody>
                  <a:tcPr/>
                </a:tc>
                <a:tc>
                  <a:txBody>
                    <a:bodyPr/>
                    <a:lstStyle/>
                    <a:p>
                      <a:pPr algn="ctr"/>
                      <a:r>
                        <a:rPr lang="es-ES" dirty="0" smtClean="0"/>
                        <a:t>6</a:t>
                      </a:r>
                      <a:endParaRPr lang="es-ES" dirty="0"/>
                    </a:p>
                  </a:txBody>
                  <a:tcPr/>
                </a:tc>
                <a:tc>
                  <a:txBody>
                    <a:bodyPr/>
                    <a:lstStyle/>
                    <a:p>
                      <a:pPr algn="ctr"/>
                      <a:r>
                        <a:rPr lang="es-ES" dirty="0" smtClean="0"/>
                        <a:t>3/2</a:t>
                      </a:r>
                      <a:endParaRPr lang="es-ES" dirty="0"/>
                    </a:p>
                  </a:txBody>
                  <a:tcPr/>
                </a:tc>
                <a:tc>
                  <a:txBody>
                    <a:bodyPr/>
                    <a:lstStyle/>
                    <a:p>
                      <a:pPr algn="ctr"/>
                      <a:r>
                        <a:rPr lang="es-ES" dirty="0" smtClean="0"/>
                        <a:t>3.62</a:t>
                      </a:r>
                      <a:endParaRPr lang="es-ES" dirty="0"/>
                    </a:p>
                  </a:txBody>
                  <a:tcPr/>
                </a:tc>
              </a:tr>
              <a:tr h="370840">
                <a:tc>
                  <a:txBody>
                    <a:bodyPr/>
                    <a:lstStyle/>
                    <a:p>
                      <a:pPr algn="ctr"/>
                      <a:r>
                        <a:rPr lang="es-ES" dirty="0" smtClean="0"/>
                        <a:t>8</a:t>
                      </a:r>
                      <a:endParaRPr lang="es-ES" dirty="0"/>
                    </a:p>
                  </a:txBody>
                  <a:tcPr/>
                </a:tc>
                <a:tc>
                  <a:txBody>
                    <a:bodyPr/>
                    <a:lstStyle/>
                    <a:p>
                      <a:pPr algn="ctr"/>
                      <a:r>
                        <a:rPr lang="es-ES" dirty="0" smtClean="0"/>
                        <a:t>6</a:t>
                      </a:r>
                      <a:endParaRPr lang="es-ES" dirty="0"/>
                    </a:p>
                  </a:txBody>
                  <a:tcPr/>
                </a:tc>
                <a:tc>
                  <a:txBody>
                    <a:bodyPr/>
                    <a:lstStyle/>
                    <a:p>
                      <a:pPr algn="ctr"/>
                      <a:r>
                        <a:rPr lang="es-ES" dirty="0" smtClean="0"/>
                        <a:t>6</a:t>
                      </a:r>
                      <a:endParaRPr lang="es-ES" dirty="0"/>
                    </a:p>
                  </a:txBody>
                  <a:tcPr/>
                </a:tc>
                <a:tc>
                  <a:txBody>
                    <a:bodyPr/>
                    <a:lstStyle/>
                    <a:p>
                      <a:pPr algn="ctr"/>
                      <a:r>
                        <a:rPr lang="es-ES" dirty="0" smtClean="0"/>
                        <a:t>3</a:t>
                      </a:r>
                      <a:endParaRPr lang="es-ES" dirty="0"/>
                    </a:p>
                  </a:txBody>
                  <a:tcPr/>
                </a:tc>
                <a:tc>
                  <a:txBody>
                    <a:bodyPr/>
                    <a:lstStyle/>
                    <a:p>
                      <a:pPr algn="ctr"/>
                      <a:r>
                        <a:rPr lang="es-ES" dirty="0" smtClean="0"/>
                        <a:t>3</a:t>
                      </a:r>
                      <a:endParaRPr lang="es-ES" dirty="0"/>
                    </a:p>
                  </a:txBody>
                  <a:tcPr/>
                </a:tc>
                <a:tc>
                  <a:txBody>
                    <a:bodyPr/>
                    <a:lstStyle/>
                    <a:p>
                      <a:pPr algn="ctr"/>
                      <a:r>
                        <a:rPr lang="es-ES" dirty="0" smtClean="0"/>
                        <a:t>9.72</a:t>
                      </a:r>
                      <a:endParaRPr lang="es-ES" dirty="0"/>
                    </a:p>
                  </a:txBody>
                  <a:tcPr/>
                </a:tc>
              </a:tr>
              <a:tr h="370840">
                <a:tc>
                  <a:txBody>
                    <a:bodyPr/>
                    <a:lstStyle/>
                    <a:p>
                      <a:pPr algn="ctr"/>
                      <a:r>
                        <a:rPr lang="es-ES" dirty="0" smtClean="0"/>
                        <a:t>9</a:t>
                      </a:r>
                      <a:endParaRPr lang="es-ES" dirty="0"/>
                    </a:p>
                  </a:txBody>
                  <a:tcPr/>
                </a:tc>
                <a:tc>
                  <a:txBody>
                    <a:bodyPr/>
                    <a:lstStyle/>
                    <a:p>
                      <a:pPr algn="ctr"/>
                      <a:r>
                        <a:rPr lang="es-ES" dirty="0" smtClean="0"/>
                        <a:t>5</a:t>
                      </a:r>
                      <a:endParaRPr lang="es-ES" dirty="0"/>
                    </a:p>
                  </a:txBody>
                  <a:tcPr/>
                </a:tc>
                <a:tc>
                  <a:txBody>
                    <a:bodyPr/>
                    <a:lstStyle/>
                    <a:p>
                      <a:pPr algn="ctr"/>
                      <a:r>
                        <a:rPr lang="es-ES" dirty="0" smtClean="0"/>
                        <a:t>15/2</a:t>
                      </a:r>
                      <a:endParaRPr lang="es-ES" dirty="0"/>
                    </a:p>
                  </a:txBody>
                  <a:tcPr/>
                </a:tc>
                <a:tc>
                  <a:txBody>
                    <a:bodyPr/>
                    <a:lstStyle/>
                    <a:p>
                      <a:pPr algn="ctr"/>
                      <a:r>
                        <a:rPr lang="es-ES" dirty="0" smtClean="0"/>
                        <a:t>5</a:t>
                      </a:r>
                      <a:endParaRPr lang="es-ES" dirty="0"/>
                    </a:p>
                  </a:txBody>
                  <a:tcPr/>
                </a:tc>
                <a:tc>
                  <a:txBody>
                    <a:bodyPr/>
                    <a:lstStyle/>
                    <a:p>
                      <a:pPr algn="ctr"/>
                      <a:r>
                        <a:rPr lang="es-ES" dirty="0" smtClean="0"/>
                        <a:t>5/2</a:t>
                      </a:r>
                      <a:endParaRPr lang="es-ES" dirty="0"/>
                    </a:p>
                  </a:txBody>
                  <a:tcPr/>
                </a:tc>
                <a:tc>
                  <a:txBody>
                    <a:bodyPr/>
                    <a:lstStyle/>
                    <a:p>
                      <a:pPr algn="ctr"/>
                      <a:r>
                        <a:rPr lang="es-ES" dirty="0" smtClean="0"/>
                        <a:t>10.65</a:t>
                      </a:r>
                      <a:endParaRPr lang="es-ES" dirty="0"/>
                    </a:p>
                  </a:txBody>
                  <a:tcPr/>
                </a:tc>
              </a:tr>
              <a:tr h="370840">
                <a:tc>
                  <a:txBody>
                    <a:bodyPr/>
                    <a:lstStyle/>
                    <a:p>
                      <a:pPr algn="ctr"/>
                      <a:r>
                        <a:rPr lang="es-ES" dirty="0" smtClean="0"/>
                        <a:t>10</a:t>
                      </a:r>
                      <a:endParaRPr lang="es-ES" dirty="0"/>
                    </a:p>
                  </a:txBody>
                  <a:tcPr/>
                </a:tc>
                <a:tc>
                  <a:txBody>
                    <a:bodyPr/>
                    <a:lstStyle/>
                    <a:p>
                      <a:pPr algn="ctr"/>
                      <a:r>
                        <a:rPr lang="es-ES" dirty="0" smtClean="0"/>
                        <a:t>4</a:t>
                      </a:r>
                      <a:endParaRPr lang="es-ES" dirty="0"/>
                    </a:p>
                  </a:txBody>
                  <a:tcPr/>
                </a:tc>
                <a:tc>
                  <a:txBody>
                    <a:bodyPr/>
                    <a:lstStyle/>
                    <a:p>
                      <a:pPr algn="ctr"/>
                      <a:r>
                        <a:rPr lang="es-ES" dirty="0" smtClean="0"/>
                        <a:t>8</a:t>
                      </a:r>
                      <a:endParaRPr lang="es-ES" dirty="0"/>
                    </a:p>
                  </a:txBody>
                  <a:tcPr/>
                </a:tc>
                <a:tc>
                  <a:txBody>
                    <a:bodyPr/>
                    <a:lstStyle/>
                    <a:p>
                      <a:pPr algn="ctr"/>
                      <a:r>
                        <a:rPr lang="es-ES" dirty="0" smtClean="0"/>
                        <a:t>6</a:t>
                      </a:r>
                      <a:endParaRPr lang="es-ES" dirty="0"/>
                    </a:p>
                  </a:txBody>
                  <a:tcPr/>
                </a:tc>
                <a:tc>
                  <a:txBody>
                    <a:bodyPr/>
                    <a:lstStyle/>
                    <a:p>
                      <a:pPr algn="ctr"/>
                      <a:r>
                        <a:rPr lang="es-ES" dirty="0" smtClean="0"/>
                        <a:t>2</a:t>
                      </a:r>
                      <a:endParaRPr lang="es-ES" dirty="0"/>
                    </a:p>
                  </a:txBody>
                  <a:tcPr/>
                </a:tc>
                <a:tc>
                  <a:txBody>
                    <a:bodyPr/>
                    <a:lstStyle/>
                    <a:p>
                      <a:pPr algn="ctr"/>
                      <a:r>
                        <a:rPr lang="es-ES" dirty="0" smtClean="0"/>
                        <a:t>10.61</a:t>
                      </a:r>
                      <a:endParaRPr lang="es-ES" dirty="0"/>
                    </a:p>
                  </a:txBody>
                  <a:tcPr/>
                </a:tc>
              </a:tr>
              <a:tr h="370840">
                <a:tc>
                  <a:txBody>
                    <a:bodyPr/>
                    <a:lstStyle/>
                    <a:p>
                      <a:pPr algn="ctr"/>
                      <a:r>
                        <a:rPr lang="es-ES" dirty="0" smtClean="0"/>
                        <a:t>13</a:t>
                      </a:r>
                      <a:endParaRPr lang="es-ES" dirty="0"/>
                    </a:p>
                  </a:txBody>
                  <a:tcPr/>
                </a:tc>
                <a:tc>
                  <a:txBody>
                    <a:bodyPr/>
                    <a:lstStyle/>
                    <a:p>
                      <a:pPr algn="ctr"/>
                      <a:r>
                        <a:rPr lang="es-ES" dirty="0" smtClean="0"/>
                        <a:t>1</a:t>
                      </a:r>
                      <a:endParaRPr lang="es-ES" dirty="0"/>
                    </a:p>
                  </a:txBody>
                  <a:tcPr/>
                </a:tc>
                <a:tc>
                  <a:txBody>
                    <a:bodyPr/>
                    <a:lstStyle/>
                    <a:p>
                      <a:pPr algn="ctr"/>
                      <a:r>
                        <a:rPr lang="es-ES" dirty="0" smtClean="0"/>
                        <a:t>7/2</a:t>
                      </a:r>
                      <a:endParaRPr lang="es-ES" dirty="0"/>
                    </a:p>
                  </a:txBody>
                  <a:tcPr/>
                </a:tc>
                <a:tc>
                  <a:txBody>
                    <a:bodyPr/>
                    <a:lstStyle/>
                    <a:p>
                      <a:pPr algn="ctr"/>
                      <a:r>
                        <a:rPr lang="es-ES" dirty="0" smtClean="0"/>
                        <a:t>3</a:t>
                      </a:r>
                      <a:endParaRPr lang="es-ES" dirty="0"/>
                    </a:p>
                  </a:txBody>
                  <a:tcPr/>
                </a:tc>
                <a:tc>
                  <a:txBody>
                    <a:bodyPr/>
                    <a:lstStyle/>
                    <a:p>
                      <a:pPr algn="ctr"/>
                      <a:r>
                        <a:rPr lang="es-ES" dirty="0" smtClean="0"/>
                        <a:t>½ </a:t>
                      </a:r>
                      <a:endParaRPr lang="es-ES" dirty="0"/>
                    </a:p>
                  </a:txBody>
                  <a:tcPr/>
                </a:tc>
                <a:tc>
                  <a:txBody>
                    <a:bodyPr/>
                    <a:lstStyle/>
                    <a:p>
                      <a:pPr algn="ctr"/>
                      <a:r>
                        <a:rPr lang="es-ES" dirty="0" smtClean="0"/>
                        <a:t>4.54</a:t>
                      </a:r>
                      <a:endParaRPr lang="es-ES" dirty="0"/>
                    </a:p>
                  </a:txBody>
                  <a:tcPr/>
                </a:tc>
              </a:tr>
            </a:tbl>
          </a:graphicData>
        </a:graphic>
      </p:graphicFrame>
    </p:spTree>
    <p:extLst>
      <p:ext uri="{BB962C8B-B14F-4D97-AF65-F5344CB8AC3E}">
        <p14:creationId xmlns:p14="http://schemas.microsoft.com/office/powerpoint/2010/main" val="39529065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jes">
  <a:themeElements>
    <a:clrScheme name="Viajes">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Viajes">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iajes">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155</TotalTime>
  <Words>2496</Words>
  <Application>Microsoft Office PowerPoint</Application>
  <PresentationFormat>Presentación en pantalla (4:3)</PresentationFormat>
  <Paragraphs>231</Paragraphs>
  <Slides>26</Slides>
  <Notes>25</Notes>
  <HiddenSlides>0</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26</vt:i4>
      </vt:variant>
    </vt:vector>
  </HeadingPairs>
  <TitlesOfParts>
    <vt:vector size="29" baseType="lpstr">
      <vt:lpstr>Viajes</vt:lpstr>
      <vt:lpstr>Ecuación</vt:lpstr>
      <vt:lpstr>Microsoft Editor de ecuaciones 3.0</vt:lpstr>
      <vt:lpstr>Propiedades magnéticas</vt:lpstr>
      <vt:lpstr>Magnetón de bohr</vt:lpstr>
      <vt:lpstr>Presentación de PowerPoint</vt:lpstr>
      <vt:lpstr>Presentación de PowerPoint</vt:lpstr>
      <vt:lpstr>Presentación de PowerPoint</vt:lpstr>
      <vt:lpstr>Tipos de magnetismo</vt:lpstr>
      <vt:lpstr>Presentación de PowerPoint</vt:lpstr>
      <vt:lpstr>Presentación de PowerPoint</vt:lpstr>
      <vt:lpstr>Presentación de PowerPoint</vt:lpstr>
      <vt:lpstr>Metales ferromagnéticos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Compuestos ferromagnéticos</vt:lpstr>
      <vt:lpstr>antiferromagnetismo</vt:lpstr>
      <vt:lpstr>Presentación de PowerPoint</vt:lpstr>
      <vt:lpstr>ferrimagnetismo</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Propiedades magnéticas</dc:title>
  <dc:creator>Jorge Ibarra Rodríguez</dc:creator>
  <cp:lastModifiedBy>Jorge Ibarra Rodríguez</cp:lastModifiedBy>
  <cp:revision>9</cp:revision>
  <dcterms:created xsi:type="dcterms:W3CDTF">2012-09-10T02:55:54Z</dcterms:created>
  <dcterms:modified xsi:type="dcterms:W3CDTF">2012-09-10T22:34:49Z</dcterms:modified>
</cp:coreProperties>
</file>